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9" r:id="rId3"/>
    <p:sldId id="257" r:id="rId4"/>
    <p:sldId id="261" r:id="rId5"/>
    <p:sldId id="258" r:id="rId6"/>
  </p:sldIdLst>
  <p:sldSz cx="9144000" cy="6858000" type="screen4x3"/>
  <p:notesSz cx="7016750" cy="93027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39" autoAdjust="0"/>
    <p:restoredTop sz="94660"/>
  </p:normalViewPr>
  <p:slideViewPr>
    <p:cSldViewPr snapToGrid="0">
      <p:cViewPr>
        <p:scale>
          <a:sx n="66" d="100"/>
          <a:sy n="66" d="100"/>
        </p:scale>
        <p:origin x="-142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21C4AD-31A7-423D-BCA4-A8374F2054EF}"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FE31F-F496-4096-8B34-47C0728867BB}" type="slidenum">
              <a:rPr lang="en-US" smtClean="0"/>
              <a:t>‹#›</a:t>
            </a:fld>
            <a:endParaRPr lang="en-US"/>
          </a:p>
        </p:txBody>
      </p:sp>
    </p:spTree>
    <p:extLst>
      <p:ext uri="{BB962C8B-B14F-4D97-AF65-F5344CB8AC3E}">
        <p14:creationId xmlns:p14="http://schemas.microsoft.com/office/powerpoint/2010/main" val="2018146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21C4AD-31A7-423D-BCA4-A8374F2054EF}"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FE31F-F496-4096-8B34-47C0728867BB}" type="slidenum">
              <a:rPr lang="en-US" smtClean="0"/>
              <a:t>‹#›</a:t>
            </a:fld>
            <a:endParaRPr lang="en-US"/>
          </a:p>
        </p:txBody>
      </p:sp>
    </p:spTree>
    <p:extLst>
      <p:ext uri="{BB962C8B-B14F-4D97-AF65-F5344CB8AC3E}">
        <p14:creationId xmlns:p14="http://schemas.microsoft.com/office/powerpoint/2010/main" val="481644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21C4AD-31A7-423D-BCA4-A8374F2054EF}"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FE31F-F496-4096-8B34-47C0728867BB}" type="slidenum">
              <a:rPr lang="en-US" smtClean="0"/>
              <a:t>‹#›</a:t>
            </a:fld>
            <a:endParaRPr lang="en-US"/>
          </a:p>
        </p:txBody>
      </p:sp>
    </p:spTree>
    <p:extLst>
      <p:ext uri="{BB962C8B-B14F-4D97-AF65-F5344CB8AC3E}">
        <p14:creationId xmlns:p14="http://schemas.microsoft.com/office/powerpoint/2010/main" val="1686818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21C4AD-31A7-423D-BCA4-A8374F2054EF}"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FE31F-F496-4096-8B34-47C0728867BB}" type="slidenum">
              <a:rPr lang="en-US" smtClean="0"/>
              <a:t>‹#›</a:t>
            </a:fld>
            <a:endParaRPr lang="en-US"/>
          </a:p>
        </p:txBody>
      </p:sp>
    </p:spTree>
    <p:extLst>
      <p:ext uri="{BB962C8B-B14F-4D97-AF65-F5344CB8AC3E}">
        <p14:creationId xmlns:p14="http://schemas.microsoft.com/office/powerpoint/2010/main" val="2632251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21C4AD-31A7-423D-BCA4-A8374F2054EF}"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FE31F-F496-4096-8B34-47C0728867BB}" type="slidenum">
              <a:rPr lang="en-US" smtClean="0"/>
              <a:t>‹#›</a:t>
            </a:fld>
            <a:endParaRPr lang="en-US"/>
          </a:p>
        </p:txBody>
      </p:sp>
    </p:spTree>
    <p:extLst>
      <p:ext uri="{BB962C8B-B14F-4D97-AF65-F5344CB8AC3E}">
        <p14:creationId xmlns:p14="http://schemas.microsoft.com/office/powerpoint/2010/main" val="3372041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21C4AD-31A7-423D-BCA4-A8374F2054EF}" type="datetimeFigureOut">
              <a:rPr lang="en-US" smtClean="0"/>
              <a:t>2/22/2017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7FE31F-F496-4096-8B34-47C0728867BB}" type="slidenum">
              <a:rPr lang="en-US" smtClean="0"/>
              <a:t>‹#›</a:t>
            </a:fld>
            <a:endParaRPr lang="en-US"/>
          </a:p>
        </p:txBody>
      </p:sp>
    </p:spTree>
    <p:extLst>
      <p:ext uri="{BB962C8B-B14F-4D97-AF65-F5344CB8AC3E}">
        <p14:creationId xmlns:p14="http://schemas.microsoft.com/office/powerpoint/2010/main" val="3801232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21C4AD-31A7-423D-BCA4-A8374F2054EF}" type="datetimeFigureOut">
              <a:rPr lang="en-US" smtClean="0"/>
              <a:t>2/22/2017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7FE31F-F496-4096-8B34-47C0728867BB}" type="slidenum">
              <a:rPr lang="en-US" smtClean="0"/>
              <a:t>‹#›</a:t>
            </a:fld>
            <a:endParaRPr lang="en-US"/>
          </a:p>
        </p:txBody>
      </p:sp>
    </p:spTree>
    <p:extLst>
      <p:ext uri="{BB962C8B-B14F-4D97-AF65-F5344CB8AC3E}">
        <p14:creationId xmlns:p14="http://schemas.microsoft.com/office/powerpoint/2010/main" val="4127956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21C4AD-31A7-423D-BCA4-A8374F2054EF}" type="datetimeFigureOut">
              <a:rPr lang="en-US" smtClean="0"/>
              <a:t>2/22/2017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7FE31F-F496-4096-8B34-47C0728867BB}" type="slidenum">
              <a:rPr lang="en-US" smtClean="0"/>
              <a:t>‹#›</a:t>
            </a:fld>
            <a:endParaRPr lang="en-US"/>
          </a:p>
        </p:txBody>
      </p:sp>
    </p:spTree>
    <p:extLst>
      <p:ext uri="{BB962C8B-B14F-4D97-AF65-F5344CB8AC3E}">
        <p14:creationId xmlns:p14="http://schemas.microsoft.com/office/powerpoint/2010/main" val="4281466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21C4AD-31A7-423D-BCA4-A8374F2054EF}" type="datetimeFigureOut">
              <a:rPr lang="en-US" smtClean="0"/>
              <a:t>2/22/2017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7FE31F-F496-4096-8B34-47C0728867BB}" type="slidenum">
              <a:rPr lang="en-US" smtClean="0"/>
              <a:t>‹#›</a:t>
            </a:fld>
            <a:endParaRPr lang="en-US"/>
          </a:p>
        </p:txBody>
      </p:sp>
    </p:spTree>
    <p:extLst>
      <p:ext uri="{BB962C8B-B14F-4D97-AF65-F5344CB8AC3E}">
        <p14:creationId xmlns:p14="http://schemas.microsoft.com/office/powerpoint/2010/main" val="1827196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21C4AD-31A7-423D-BCA4-A8374F2054EF}" type="datetimeFigureOut">
              <a:rPr lang="en-US" smtClean="0"/>
              <a:t>2/22/2017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7FE31F-F496-4096-8B34-47C0728867BB}" type="slidenum">
              <a:rPr lang="en-US" smtClean="0"/>
              <a:t>‹#›</a:t>
            </a:fld>
            <a:endParaRPr lang="en-US"/>
          </a:p>
        </p:txBody>
      </p:sp>
    </p:spTree>
    <p:extLst>
      <p:ext uri="{BB962C8B-B14F-4D97-AF65-F5344CB8AC3E}">
        <p14:creationId xmlns:p14="http://schemas.microsoft.com/office/powerpoint/2010/main" val="1932870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21C4AD-31A7-423D-BCA4-A8374F2054EF}" type="datetimeFigureOut">
              <a:rPr lang="en-US" smtClean="0"/>
              <a:t>2/22/2017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7FE31F-F496-4096-8B34-47C0728867BB}" type="slidenum">
              <a:rPr lang="en-US" smtClean="0"/>
              <a:t>‹#›</a:t>
            </a:fld>
            <a:endParaRPr lang="en-US"/>
          </a:p>
        </p:txBody>
      </p:sp>
    </p:spTree>
    <p:extLst>
      <p:ext uri="{BB962C8B-B14F-4D97-AF65-F5344CB8AC3E}">
        <p14:creationId xmlns:p14="http://schemas.microsoft.com/office/powerpoint/2010/main" val="2196174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21C4AD-31A7-423D-BCA4-A8374F2054EF}" type="datetimeFigureOut">
              <a:rPr lang="en-US" smtClean="0"/>
              <a:t>2/22/2017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7FE31F-F496-4096-8B34-47C0728867BB}" type="slidenum">
              <a:rPr lang="en-US" smtClean="0"/>
              <a:t>‹#›</a:t>
            </a:fld>
            <a:endParaRPr lang="en-US"/>
          </a:p>
        </p:txBody>
      </p:sp>
    </p:spTree>
    <p:extLst>
      <p:ext uri="{BB962C8B-B14F-4D97-AF65-F5344CB8AC3E}">
        <p14:creationId xmlns:p14="http://schemas.microsoft.com/office/powerpoint/2010/main" val="11993080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1"/>
            <p:extLst>
              <p:ext uri="{D42A27DB-BD31-4B8C-83A1-F6EECF244321}">
                <p14:modId xmlns:p14="http://schemas.microsoft.com/office/powerpoint/2010/main" val="1760947289"/>
              </p:ext>
            </p:extLst>
          </p:nvPr>
        </p:nvGraphicFramePr>
        <p:xfrm>
          <a:off x="406400" y="942498"/>
          <a:ext cx="8389257" cy="3867463"/>
        </p:xfrm>
        <a:graphic>
          <a:graphicData uri="http://schemas.openxmlformats.org/drawingml/2006/table">
            <a:tbl>
              <a:tblPr firstRow="1" firstCol="1" bandRow="1"/>
              <a:tblGrid>
                <a:gridCol w="1407886"/>
                <a:gridCol w="1127534"/>
                <a:gridCol w="843197"/>
                <a:gridCol w="786984"/>
                <a:gridCol w="1465942"/>
                <a:gridCol w="1088571"/>
                <a:gridCol w="841829"/>
                <a:gridCol w="827314"/>
              </a:tblGrid>
              <a:tr h="449705">
                <a:tc gridSpan="8">
                  <a:txBody>
                    <a:bodyPr/>
                    <a:lstStyle/>
                    <a:p>
                      <a:pPr marL="0" marR="0" algn="ctr">
                        <a:lnSpc>
                          <a:spcPct val="115000"/>
                        </a:lnSpc>
                        <a:spcBef>
                          <a:spcPts val="0"/>
                        </a:spcBef>
                        <a:spcAft>
                          <a:spcPts val="0"/>
                        </a:spcAft>
                      </a:pPr>
                      <a:r>
                        <a:rPr lang="en-US" sz="2000" b="1" dirty="0">
                          <a:effectLst/>
                          <a:latin typeface="Tahoma"/>
                          <a:ea typeface="Calibri"/>
                          <a:cs typeface="Times New Roman"/>
                        </a:rPr>
                        <a:t>2017 </a:t>
                      </a:r>
                      <a:r>
                        <a:rPr lang="en-US" sz="2000" b="1" dirty="0" err="1">
                          <a:effectLst/>
                          <a:latin typeface="Tahoma"/>
                          <a:ea typeface="Calibri"/>
                          <a:cs typeface="Times New Roman"/>
                        </a:rPr>
                        <a:t>Prebate</a:t>
                      </a:r>
                      <a:r>
                        <a:rPr lang="en-US" sz="2000" b="1" dirty="0">
                          <a:effectLst/>
                          <a:latin typeface="Tahoma"/>
                          <a:ea typeface="Calibri"/>
                          <a:cs typeface="Times New Roman"/>
                        </a:rPr>
                        <a:t> Schedule</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49705">
                <a:tc gridSpan="4">
                  <a:txBody>
                    <a:bodyPr/>
                    <a:lstStyle/>
                    <a:p>
                      <a:pPr marL="0" marR="0" algn="ctr">
                        <a:lnSpc>
                          <a:spcPct val="115000"/>
                        </a:lnSpc>
                        <a:spcBef>
                          <a:spcPts val="0"/>
                        </a:spcBef>
                        <a:spcAft>
                          <a:spcPts val="0"/>
                        </a:spcAft>
                      </a:pPr>
                      <a:r>
                        <a:rPr lang="en-US" sz="1400" b="1" dirty="0">
                          <a:effectLst/>
                          <a:latin typeface="Tahoma"/>
                          <a:ea typeface="Calibri"/>
                          <a:cs typeface="Times New Roman"/>
                        </a:rPr>
                        <a:t>One-Adult Household</a:t>
                      </a:r>
                      <a:endParaRPr lang="en-US" sz="1100" b="1"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lnSpc>
                          <a:spcPct val="115000"/>
                        </a:lnSpc>
                        <a:spcBef>
                          <a:spcPts val="0"/>
                        </a:spcBef>
                        <a:spcAft>
                          <a:spcPts val="0"/>
                        </a:spcAft>
                      </a:pPr>
                      <a:r>
                        <a:rPr lang="en-US" sz="1400" b="1" dirty="0">
                          <a:effectLst/>
                          <a:latin typeface="Tahoma"/>
                          <a:ea typeface="Calibri"/>
                          <a:cs typeface="Times New Roman"/>
                        </a:rPr>
                        <a:t>Two-Adult Household</a:t>
                      </a:r>
                      <a:endParaRPr lang="en-US" sz="1100" b="1"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809469">
                <a:tc>
                  <a:txBody>
                    <a:bodyPr/>
                    <a:lstStyle/>
                    <a:p>
                      <a:pPr marL="0" marR="0" algn="ctr">
                        <a:lnSpc>
                          <a:spcPct val="115000"/>
                        </a:lnSpc>
                        <a:spcBef>
                          <a:spcPts val="0"/>
                        </a:spcBef>
                        <a:spcAft>
                          <a:spcPts val="0"/>
                        </a:spcAft>
                      </a:pPr>
                      <a:r>
                        <a:rPr lang="en-US" sz="1200" dirty="0">
                          <a:effectLst/>
                          <a:latin typeface="Tahoma"/>
                          <a:ea typeface="Calibri"/>
                          <a:cs typeface="Times New Roman"/>
                        </a:rPr>
                        <a:t>Size of Family</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latin typeface="Tahoma"/>
                          <a:ea typeface="Calibri"/>
                          <a:cs typeface="Times New Roman"/>
                        </a:rPr>
                        <a:t>Annual Consumption Rate</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ahoma"/>
                          <a:ea typeface="Calibri"/>
                          <a:cs typeface="Times New Roman"/>
                        </a:rPr>
                        <a:t>Annual Prebate</a:t>
                      </a:r>
                      <a:endParaRPr lang="en-US" sz="110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ahoma"/>
                          <a:ea typeface="Calibri"/>
                          <a:cs typeface="Times New Roman"/>
                        </a:rPr>
                        <a:t>Monthly Prebate</a:t>
                      </a:r>
                      <a:endParaRPr lang="en-US" sz="110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ahoma"/>
                          <a:ea typeface="Calibri"/>
                          <a:cs typeface="Times New Roman"/>
                        </a:rPr>
                        <a:t>Size of Family</a:t>
                      </a:r>
                      <a:endParaRPr lang="en-US" sz="110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ahoma"/>
                          <a:ea typeface="Calibri"/>
                          <a:cs typeface="Times New Roman"/>
                        </a:rPr>
                        <a:t>Annual Consumption Rate</a:t>
                      </a:r>
                      <a:endParaRPr lang="en-US" sz="110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ahoma"/>
                          <a:ea typeface="Calibri"/>
                          <a:cs typeface="Times New Roman"/>
                        </a:rPr>
                        <a:t>Annual Prebate</a:t>
                      </a:r>
                      <a:endParaRPr lang="en-US" sz="110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latin typeface="Tahoma"/>
                          <a:ea typeface="Calibri"/>
                          <a:cs typeface="Times New Roman"/>
                        </a:rPr>
                        <a:t>Monthly </a:t>
                      </a:r>
                      <a:r>
                        <a:rPr lang="en-US" sz="1200" dirty="0" err="1">
                          <a:effectLst/>
                          <a:latin typeface="Tahoma"/>
                          <a:ea typeface="Calibri"/>
                          <a:cs typeface="Times New Roman"/>
                        </a:rPr>
                        <a:t>Prebate</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823">
                <a:tc>
                  <a:txBody>
                    <a:bodyPr/>
                    <a:lstStyle/>
                    <a:p>
                      <a:pPr marL="0" marR="0" algn="ctr">
                        <a:lnSpc>
                          <a:spcPct val="115000"/>
                        </a:lnSpc>
                        <a:spcBef>
                          <a:spcPts val="0"/>
                        </a:spcBef>
                        <a:spcAft>
                          <a:spcPts val="0"/>
                        </a:spcAft>
                      </a:pPr>
                      <a:r>
                        <a:rPr lang="en-US" sz="1200" dirty="0">
                          <a:effectLst/>
                          <a:latin typeface="Tahoma"/>
                          <a:ea typeface="Calibri"/>
                          <a:cs typeface="Times New Roman"/>
                        </a:rPr>
                        <a:t>1 person</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latin typeface="Tahoma"/>
                          <a:ea typeface="Calibri"/>
                          <a:cs typeface="Times New Roman"/>
                        </a:rPr>
                        <a:t>$12,060</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smtClean="0">
                          <a:effectLst/>
                          <a:latin typeface="Tahoma"/>
                          <a:ea typeface="Calibri"/>
                          <a:cs typeface="Times New Roman"/>
                        </a:rPr>
                        <a:t>$723.60</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smtClean="0">
                          <a:effectLst/>
                          <a:latin typeface="Tahoma"/>
                          <a:ea typeface="Calibri"/>
                          <a:cs typeface="Times New Roman"/>
                        </a:rPr>
                        <a:t>$60.30</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smtClean="0">
                          <a:effectLst/>
                          <a:latin typeface="Tahoma"/>
                          <a:ea typeface="Calibri"/>
                          <a:cs typeface="Times New Roman"/>
                        </a:rPr>
                        <a:t>2 Persons</a:t>
                      </a:r>
                      <a:r>
                        <a:rPr lang="en-US" sz="1200">
                          <a:effectLst/>
                          <a:latin typeface="Tahoma"/>
                          <a:ea typeface="Calibri"/>
                          <a:cs typeface="Times New Roman"/>
                        </a:rPr>
                        <a:t> </a:t>
                      </a:r>
                      <a:endParaRPr lang="en-US" sz="110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ahoma"/>
                          <a:ea typeface="Calibri"/>
                          <a:cs typeface="Times New Roman"/>
                        </a:rPr>
                        <a:t>$24,120</a:t>
                      </a:r>
                      <a:endParaRPr lang="en-US" sz="110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latin typeface="Tahoma"/>
                          <a:ea typeface="Calibri"/>
                          <a:cs typeface="Times New Roman"/>
                        </a:rPr>
                        <a:t>$</a:t>
                      </a:r>
                      <a:r>
                        <a:rPr lang="en-US" sz="1200" dirty="0" smtClean="0">
                          <a:effectLst/>
                          <a:latin typeface="Tahoma"/>
                          <a:ea typeface="Calibri"/>
                          <a:cs typeface="Times New Roman"/>
                        </a:rPr>
                        <a:t>1,447.20</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latin typeface="Tahoma"/>
                          <a:ea typeface="Calibri"/>
                          <a:cs typeface="Times New Roman"/>
                        </a:rPr>
                        <a:t>$</a:t>
                      </a:r>
                      <a:r>
                        <a:rPr lang="en-US" sz="1200" dirty="0" smtClean="0">
                          <a:effectLst/>
                          <a:latin typeface="Tahoma"/>
                          <a:ea typeface="Calibri"/>
                          <a:cs typeface="Times New Roman"/>
                        </a:rPr>
                        <a:t>120.60</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823">
                <a:tc>
                  <a:txBody>
                    <a:bodyPr/>
                    <a:lstStyle/>
                    <a:p>
                      <a:pPr marL="0" marR="0" algn="ctr">
                        <a:lnSpc>
                          <a:spcPct val="115000"/>
                        </a:lnSpc>
                        <a:spcBef>
                          <a:spcPts val="0"/>
                        </a:spcBef>
                        <a:spcAft>
                          <a:spcPts val="0"/>
                        </a:spcAft>
                      </a:pPr>
                      <a:r>
                        <a:rPr lang="en-US" sz="1200">
                          <a:effectLst/>
                          <a:latin typeface="Tahoma"/>
                          <a:ea typeface="Calibri"/>
                          <a:cs typeface="Times New Roman"/>
                        </a:rPr>
                        <a:t>And 1 Dependent</a:t>
                      </a:r>
                      <a:endParaRPr lang="en-US" sz="110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latin typeface="Tahoma"/>
                          <a:ea typeface="Calibri"/>
                          <a:cs typeface="Times New Roman"/>
                        </a:rPr>
                        <a:t>$16,240</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smtClean="0">
                          <a:effectLst/>
                          <a:latin typeface="Tahoma"/>
                          <a:ea typeface="Calibri"/>
                          <a:cs typeface="Times New Roman"/>
                        </a:rPr>
                        <a:t>$974.40</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smtClean="0">
                          <a:effectLst/>
                          <a:latin typeface="Tahoma"/>
                          <a:ea typeface="Calibri"/>
                          <a:cs typeface="Times New Roman"/>
                        </a:rPr>
                        <a:t>$81.20</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ahoma"/>
                          <a:ea typeface="Calibri"/>
                          <a:cs typeface="Times New Roman"/>
                        </a:rPr>
                        <a:t>And 1 Dependent</a:t>
                      </a:r>
                      <a:endParaRPr lang="en-US" sz="110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ahoma"/>
                          <a:ea typeface="Calibri"/>
                          <a:cs typeface="Times New Roman"/>
                        </a:rPr>
                        <a:t>$28,300</a:t>
                      </a:r>
                      <a:endParaRPr lang="en-US" sz="110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smtClean="0">
                          <a:effectLst/>
                          <a:latin typeface="Tahoma"/>
                          <a:ea typeface="Calibri"/>
                          <a:cs typeface="Times New Roman"/>
                        </a:rPr>
                        <a:t>$1,698.00</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smtClean="0">
                          <a:effectLst/>
                          <a:latin typeface="Tahoma"/>
                          <a:ea typeface="Calibri"/>
                          <a:cs typeface="Times New Roman"/>
                        </a:rPr>
                        <a:t>$141.50</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823">
                <a:tc>
                  <a:txBody>
                    <a:bodyPr/>
                    <a:lstStyle/>
                    <a:p>
                      <a:pPr marL="0" marR="0" algn="ctr">
                        <a:lnSpc>
                          <a:spcPct val="115000"/>
                        </a:lnSpc>
                        <a:spcBef>
                          <a:spcPts val="0"/>
                        </a:spcBef>
                        <a:spcAft>
                          <a:spcPts val="0"/>
                        </a:spcAft>
                      </a:pPr>
                      <a:r>
                        <a:rPr lang="en-US" sz="1200">
                          <a:effectLst/>
                          <a:latin typeface="Tahoma"/>
                          <a:ea typeface="Calibri"/>
                          <a:cs typeface="Times New Roman"/>
                        </a:rPr>
                        <a:t>And 2 Dependents</a:t>
                      </a:r>
                      <a:endParaRPr lang="en-US" sz="110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latin typeface="Tahoma"/>
                          <a:ea typeface="Calibri"/>
                          <a:cs typeface="Times New Roman"/>
                        </a:rPr>
                        <a:t>$20,420</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smtClean="0">
                          <a:effectLst/>
                          <a:latin typeface="Tahoma"/>
                          <a:ea typeface="Calibri"/>
                          <a:cs typeface="Times New Roman"/>
                        </a:rPr>
                        <a:t>$1,225.20</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smtClean="0">
                          <a:effectLst/>
                          <a:latin typeface="Tahoma"/>
                          <a:ea typeface="Calibri"/>
                          <a:cs typeface="Times New Roman"/>
                        </a:rPr>
                        <a:t>$102.10</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ahoma"/>
                          <a:ea typeface="Calibri"/>
                          <a:cs typeface="Times New Roman"/>
                        </a:rPr>
                        <a:t>And 2 Dependents</a:t>
                      </a:r>
                      <a:endParaRPr lang="en-US" sz="110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ahoma"/>
                          <a:ea typeface="Calibri"/>
                          <a:cs typeface="Times New Roman"/>
                        </a:rPr>
                        <a:t>$32,480</a:t>
                      </a:r>
                      <a:endParaRPr lang="en-US" sz="110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latin typeface="Tahoma"/>
                          <a:ea typeface="Calibri"/>
                          <a:cs typeface="Times New Roman"/>
                        </a:rPr>
                        <a:t>$</a:t>
                      </a:r>
                      <a:r>
                        <a:rPr lang="en-US" sz="1200" dirty="0" smtClean="0">
                          <a:effectLst/>
                          <a:latin typeface="Tahoma"/>
                          <a:ea typeface="Calibri"/>
                          <a:cs typeface="Times New Roman"/>
                        </a:rPr>
                        <a:t>1,948.80</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smtClean="0">
                          <a:effectLst/>
                          <a:latin typeface="Tahoma"/>
                          <a:ea typeface="Calibri"/>
                          <a:cs typeface="Times New Roman"/>
                        </a:rPr>
                        <a:t>$162.40</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823">
                <a:tc>
                  <a:txBody>
                    <a:bodyPr/>
                    <a:lstStyle/>
                    <a:p>
                      <a:pPr marL="0" marR="0" algn="ctr">
                        <a:lnSpc>
                          <a:spcPct val="115000"/>
                        </a:lnSpc>
                        <a:spcBef>
                          <a:spcPts val="0"/>
                        </a:spcBef>
                        <a:spcAft>
                          <a:spcPts val="0"/>
                        </a:spcAft>
                      </a:pPr>
                      <a:r>
                        <a:rPr lang="en-US" sz="1200">
                          <a:effectLst/>
                          <a:latin typeface="Tahoma"/>
                          <a:ea typeface="Calibri"/>
                          <a:cs typeface="Times New Roman"/>
                        </a:rPr>
                        <a:t>And 3 Dependents</a:t>
                      </a:r>
                      <a:endParaRPr lang="en-US" sz="110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ahoma"/>
                          <a:ea typeface="Calibri"/>
                          <a:cs typeface="Times New Roman"/>
                        </a:rPr>
                        <a:t>$24,600</a:t>
                      </a:r>
                      <a:endParaRPr lang="en-US" sz="110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smtClean="0">
                          <a:effectLst/>
                          <a:latin typeface="Tahoma"/>
                          <a:ea typeface="Calibri"/>
                          <a:cs typeface="Times New Roman"/>
                        </a:rPr>
                        <a:t>$1,476.00</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smtClean="0">
                          <a:effectLst/>
                          <a:latin typeface="Tahoma"/>
                          <a:ea typeface="Calibri"/>
                          <a:cs typeface="Times New Roman"/>
                        </a:rPr>
                        <a:t>$123.00</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latin typeface="Tahoma"/>
                          <a:ea typeface="Calibri"/>
                          <a:cs typeface="Times New Roman"/>
                        </a:rPr>
                        <a:t>And 3 Dependents</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ahoma"/>
                          <a:ea typeface="Calibri"/>
                          <a:cs typeface="Times New Roman"/>
                        </a:rPr>
                        <a:t>$36,660</a:t>
                      </a:r>
                      <a:endParaRPr lang="en-US" sz="110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latin typeface="Tahoma"/>
                          <a:ea typeface="Calibri"/>
                          <a:cs typeface="Times New Roman"/>
                        </a:rPr>
                        <a:t>$</a:t>
                      </a:r>
                      <a:r>
                        <a:rPr lang="en-US" sz="1200" dirty="0" smtClean="0">
                          <a:effectLst/>
                          <a:latin typeface="Tahoma"/>
                          <a:ea typeface="Calibri"/>
                          <a:cs typeface="Times New Roman"/>
                        </a:rPr>
                        <a:t>2,199.60</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latin typeface="Tahoma"/>
                          <a:ea typeface="Calibri"/>
                          <a:cs typeface="Times New Roman"/>
                        </a:rPr>
                        <a:t>$</a:t>
                      </a:r>
                      <a:r>
                        <a:rPr lang="en-US" sz="1200" dirty="0" smtClean="0">
                          <a:effectLst/>
                          <a:latin typeface="Tahoma"/>
                          <a:ea typeface="Calibri"/>
                          <a:cs typeface="Times New Roman"/>
                        </a:rPr>
                        <a:t>183.30</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823">
                <a:tc>
                  <a:txBody>
                    <a:bodyPr/>
                    <a:lstStyle/>
                    <a:p>
                      <a:pPr marL="0" marR="0" algn="ctr">
                        <a:lnSpc>
                          <a:spcPct val="115000"/>
                        </a:lnSpc>
                        <a:spcBef>
                          <a:spcPts val="0"/>
                        </a:spcBef>
                        <a:spcAft>
                          <a:spcPts val="0"/>
                        </a:spcAft>
                      </a:pPr>
                      <a:r>
                        <a:rPr lang="en-US" sz="1200">
                          <a:effectLst/>
                          <a:latin typeface="Tahoma"/>
                          <a:ea typeface="Calibri"/>
                          <a:cs typeface="Times New Roman"/>
                        </a:rPr>
                        <a:t>And 4 Dependents</a:t>
                      </a:r>
                      <a:endParaRPr lang="en-US" sz="110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ahoma"/>
                          <a:ea typeface="Calibri"/>
                          <a:cs typeface="Times New Roman"/>
                        </a:rPr>
                        <a:t>$28,780</a:t>
                      </a:r>
                      <a:endParaRPr lang="en-US" sz="110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smtClean="0">
                          <a:effectLst/>
                          <a:latin typeface="Tahoma"/>
                          <a:ea typeface="Calibri"/>
                          <a:cs typeface="Times New Roman"/>
                        </a:rPr>
                        <a:t>$1,726.80</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latin typeface="Tahoma"/>
                          <a:ea typeface="Calibri"/>
                          <a:cs typeface="Times New Roman"/>
                        </a:rPr>
                        <a:t>$</a:t>
                      </a:r>
                      <a:r>
                        <a:rPr lang="en-US" sz="1200" dirty="0" smtClean="0">
                          <a:effectLst/>
                          <a:latin typeface="Tahoma"/>
                          <a:ea typeface="Calibri"/>
                          <a:cs typeface="Times New Roman"/>
                        </a:rPr>
                        <a:t>143.90</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latin typeface="Tahoma"/>
                          <a:ea typeface="Calibri"/>
                          <a:cs typeface="Times New Roman"/>
                        </a:rPr>
                        <a:t>And 4 Dependents</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ahoma"/>
                          <a:ea typeface="Calibri"/>
                          <a:cs typeface="Times New Roman"/>
                        </a:rPr>
                        <a:t>$40,840</a:t>
                      </a:r>
                      <a:endParaRPr lang="en-US" sz="110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latin typeface="Tahoma"/>
                          <a:ea typeface="Calibri"/>
                          <a:cs typeface="Times New Roman"/>
                        </a:rPr>
                        <a:t>$</a:t>
                      </a:r>
                      <a:r>
                        <a:rPr lang="en-US" sz="1200" dirty="0" smtClean="0">
                          <a:effectLst/>
                          <a:latin typeface="Tahoma"/>
                          <a:ea typeface="Calibri"/>
                          <a:cs typeface="Times New Roman"/>
                        </a:rPr>
                        <a:t>2,450.40</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latin typeface="Tahoma"/>
                          <a:ea typeface="Calibri"/>
                          <a:cs typeface="Times New Roman"/>
                        </a:rPr>
                        <a:t>$</a:t>
                      </a:r>
                      <a:r>
                        <a:rPr lang="en-US" sz="1200" dirty="0" smtClean="0">
                          <a:effectLst/>
                          <a:latin typeface="Tahoma"/>
                          <a:ea typeface="Calibri"/>
                          <a:cs typeface="Times New Roman"/>
                        </a:rPr>
                        <a:t>204.20</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823">
                <a:tc>
                  <a:txBody>
                    <a:bodyPr/>
                    <a:lstStyle/>
                    <a:p>
                      <a:pPr marL="0" marR="0" algn="ctr">
                        <a:lnSpc>
                          <a:spcPct val="115000"/>
                        </a:lnSpc>
                        <a:spcBef>
                          <a:spcPts val="0"/>
                        </a:spcBef>
                        <a:spcAft>
                          <a:spcPts val="0"/>
                        </a:spcAft>
                      </a:pPr>
                      <a:r>
                        <a:rPr lang="en-US" sz="1200">
                          <a:effectLst/>
                          <a:latin typeface="Tahoma"/>
                          <a:ea typeface="Calibri"/>
                          <a:cs typeface="Times New Roman"/>
                        </a:rPr>
                        <a:t>And 5 Dependents</a:t>
                      </a:r>
                      <a:endParaRPr lang="en-US" sz="110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smtClean="0">
                          <a:effectLst/>
                          <a:latin typeface="Tahoma"/>
                          <a:ea typeface="Calibri"/>
                          <a:cs typeface="Times New Roman"/>
                        </a:rPr>
                        <a:t>$32,960</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latin typeface="Tahoma"/>
                          <a:ea typeface="Calibri"/>
                          <a:cs typeface="Times New Roman"/>
                        </a:rPr>
                        <a:t>$</a:t>
                      </a:r>
                      <a:r>
                        <a:rPr lang="en-US" sz="1200" dirty="0" smtClean="0">
                          <a:effectLst/>
                          <a:latin typeface="Tahoma"/>
                          <a:ea typeface="Calibri"/>
                          <a:cs typeface="Times New Roman"/>
                        </a:rPr>
                        <a:t>1,977.60</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latin typeface="Tahoma"/>
                          <a:ea typeface="Calibri"/>
                          <a:cs typeface="Times New Roman"/>
                        </a:rPr>
                        <a:t>$</a:t>
                      </a:r>
                      <a:r>
                        <a:rPr lang="en-US" sz="1200" dirty="0" smtClean="0">
                          <a:effectLst/>
                          <a:latin typeface="Tahoma"/>
                          <a:ea typeface="Calibri"/>
                          <a:cs typeface="Times New Roman"/>
                        </a:rPr>
                        <a:t>164.80</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latin typeface="Tahoma"/>
                          <a:ea typeface="Calibri"/>
                          <a:cs typeface="Times New Roman"/>
                        </a:rPr>
                        <a:t>And 5 Dependents</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latin typeface="Tahoma"/>
                          <a:ea typeface="Calibri"/>
                          <a:cs typeface="Times New Roman"/>
                        </a:rPr>
                        <a:t>$45,020</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latin typeface="Tahoma"/>
                          <a:ea typeface="Calibri"/>
                          <a:cs typeface="Times New Roman"/>
                        </a:rPr>
                        <a:t>$</a:t>
                      </a:r>
                      <a:r>
                        <a:rPr lang="en-US" sz="1200" dirty="0" smtClean="0">
                          <a:effectLst/>
                          <a:latin typeface="Tahoma"/>
                          <a:ea typeface="Calibri"/>
                          <a:cs typeface="Times New Roman"/>
                        </a:rPr>
                        <a:t>2,701.20</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latin typeface="Tahoma"/>
                          <a:ea typeface="Calibri"/>
                          <a:cs typeface="Times New Roman"/>
                        </a:rPr>
                        <a:t>$</a:t>
                      </a:r>
                      <a:r>
                        <a:rPr lang="en-US" sz="1200" dirty="0" smtClean="0">
                          <a:effectLst/>
                          <a:latin typeface="Tahoma"/>
                          <a:ea typeface="Calibri"/>
                          <a:cs typeface="Times New Roman"/>
                        </a:rPr>
                        <a:t>225.10</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823">
                <a:tc>
                  <a:txBody>
                    <a:bodyPr/>
                    <a:lstStyle/>
                    <a:p>
                      <a:pPr marL="0" marR="0" algn="ctr">
                        <a:lnSpc>
                          <a:spcPct val="115000"/>
                        </a:lnSpc>
                        <a:spcBef>
                          <a:spcPts val="0"/>
                        </a:spcBef>
                        <a:spcAft>
                          <a:spcPts val="0"/>
                        </a:spcAft>
                      </a:pPr>
                      <a:r>
                        <a:rPr lang="en-US" sz="1200">
                          <a:effectLst/>
                          <a:latin typeface="Tahoma"/>
                          <a:ea typeface="Calibri"/>
                          <a:cs typeface="Times New Roman"/>
                        </a:rPr>
                        <a:t>And 6 Dependents</a:t>
                      </a:r>
                      <a:endParaRPr lang="en-US" sz="110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ahoma"/>
                          <a:ea typeface="Calibri"/>
                          <a:cs typeface="Times New Roman"/>
                        </a:rPr>
                        <a:t>$37,140</a:t>
                      </a:r>
                      <a:endParaRPr lang="en-US" sz="110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smtClean="0">
                          <a:effectLst/>
                          <a:latin typeface="Tahoma"/>
                          <a:ea typeface="Calibri"/>
                          <a:cs typeface="Times New Roman"/>
                        </a:rPr>
                        <a:t>$2,228.40</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latin typeface="Tahoma"/>
                          <a:ea typeface="Calibri"/>
                          <a:cs typeface="Times New Roman"/>
                        </a:rPr>
                        <a:t>$</a:t>
                      </a:r>
                      <a:r>
                        <a:rPr lang="en-US" sz="1200" dirty="0" smtClean="0">
                          <a:effectLst/>
                          <a:latin typeface="Tahoma"/>
                          <a:ea typeface="Calibri"/>
                          <a:cs typeface="Times New Roman"/>
                        </a:rPr>
                        <a:t>185.70</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latin typeface="Tahoma"/>
                          <a:ea typeface="Calibri"/>
                          <a:cs typeface="Times New Roman"/>
                        </a:rPr>
                        <a:t>And 6 Dependents</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latin typeface="Tahoma"/>
                          <a:ea typeface="Calibri"/>
                          <a:cs typeface="Times New Roman"/>
                        </a:rPr>
                        <a:t>$49,200</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latin typeface="Tahoma"/>
                          <a:ea typeface="Calibri"/>
                          <a:cs typeface="Times New Roman"/>
                        </a:rPr>
                        <a:t>$</a:t>
                      </a:r>
                      <a:r>
                        <a:rPr lang="en-US" sz="1200" dirty="0" smtClean="0">
                          <a:effectLst/>
                          <a:latin typeface="Tahoma"/>
                          <a:ea typeface="Calibri"/>
                          <a:cs typeface="Times New Roman"/>
                        </a:rPr>
                        <a:t>2,952.00</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latin typeface="Tahoma"/>
                          <a:ea typeface="Calibri"/>
                          <a:cs typeface="Times New Roman"/>
                        </a:rPr>
                        <a:t>$</a:t>
                      </a:r>
                      <a:r>
                        <a:rPr lang="en-US" sz="1200" dirty="0" smtClean="0">
                          <a:effectLst/>
                          <a:latin typeface="Tahoma"/>
                          <a:ea typeface="Calibri"/>
                          <a:cs typeface="Times New Roman"/>
                        </a:rPr>
                        <a:t>246.00</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823">
                <a:tc>
                  <a:txBody>
                    <a:bodyPr/>
                    <a:lstStyle/>
                    <a:p>
                      <a:pPr marL="0" marR="0" algn="ctr">
                        <a:lnSpc>
                          <a:spcPct val="115000"/>
                        </a:lnSpc>
                        <a:spcBef>
                          <a:spcPts val="0"/>
                        </a:spcBef>
                        <a:spcAft>
                          <a:spcPts val="0"/>
                        </a:spcAft>
                      </a:pPr>
                      <a:r>
                        <a:rPr lang="en-US" sz="1200">
                          <a:effectLst/>
                          <a:latin typeface="Tahoma"/>
                          <a:ea typeface="Calibri"/>
                          <a:cs typeface="Times New Roman"/>
                        </a:rPr>
                        <a:t>And 7 Dependents</a:t>
                      </a:r>
                      <a:endParaRPr lang="en-US" sz="110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ahoma"/>
                          <a:ea typeface="Calibri"/>
                          <a:cs typeface="Times New Roman"/>
                        </a:rPr>
                        <a:t>$41,320</a:t>
                      </a:r>
                      <a:endParaRPr lang="en-US" sz="110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latin typeface="Tahoma"/>
                          <a:ea typeface="Calibri"/>
                          <a:cs typeface="Times New Roman"/>
                        </a:rPr>
                        <a:t>$</a:t>
                      </a:r>
                      <a:r>
                        <a:rPr lang="en-US" sz="1200" dirty="0" smtClean="0">
                          <a:effectLst/>
                          <a:latin typeface="Tahoma"/>
                          <a:ea typeface="Calibri"/>
                          <a:cs typeface="Times New Roman"/>
                        </a:rPr>
                        <a:t>2,479.20</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smtClean="0">
                          <a:effectLst/>
                          <a:latin typeface="Tahoma"/>
                          <a:ea typeface="Calibri"/>
                          <a:cs typeface="Times New Roman"/>
                        </a:rPr>
                        <a:t>$206.60</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ahoma"/>
                          <a:ea typeface="Calibri"/>
                          <a:cs typeface="Times New Roman"/>
                        </a:rPr>
                        <a:t>And 7 Dependents</a:t>
                      </a:r>
                      <a:endParaRPr lang="en-US" sz="110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ahoma"/>
                          <a:ea typeface="Calibri"/>
                          <a:cs typeface="Times New Roman"/>
                        </a:rPr>
                        <a:t>$53,380</a:t>
                      </a:r>
                      <a:endParaRPr lang="en-US" sz="110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latin typeface="Tahoma"/>
                          <a:ea typeface="Calibri"/>
                          <a:cs typeface="Times New Roman"/>
                        </a:rPr>
                        <a:t>$</a:t>
                      </a:r>
                      <a:r>
                        <a:rPr lang="en-US" sz="1200" dirty="0" smtClean="0">
                          <a:effectLst/>
                          <a:latin typeface="Tahoma"/>
                          <a:ea typeface="Calibri"/>
                          <a:cs typeface="Times New Roman"/>
                        </a:rPr>
                        <a:t>3,202.80</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latin typeface="Tahoma"/>
                          <a:ea typeface="Calibri"/>
                          <a:cs typeface="Times New Roman"/>
                        </a:rPr>
                        <a:t>$</a:t>
                      </a:r>
                      <a:r>
                        <a:rPr lang="en-US" sz="1200" dirty="0" smtClean="0">
                          <a:effectLst/>
                          <a:latin typeface="Tahoma"/>
                          <a:ea typeface="Calibri"/>
                          <a:cs typeface="Times New Roman"/>
                        </a:rPr>
                        <a:t>266.90</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pSp>
        <p:nvGrpSpPr>
          <p:cNvPr id="11" name="Group 10"/>
          <p:cNvGrpSpPr/>
          <p:nvPr/>
        </p:nvGrpSpPr>
        <p:grpSpPr>
          <a:xfrm>
            <a:off x="959774" y="5334259"/>
            <a:ext cx="7310438" cy="711200"/>
            <a:chOff x="0" y="0"/>
            <a:chExt cx="7310120" cy="711835"/>
          </a:xfrm>
        </p:grpSpPr>
        <p:sp>
          <p:nvSpPr>
            <p:cNvPr id="12" name="Rectangle 11"/>
            <p:cNvSpPr/>
            <p:nvPr/>
          </p:nvSpPr>
          <p:spPr>
            <a:xfrm>
              <a:off x="0" y="0"/>
              <a:ext cx="7239000" cy="694731"/>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3" name="TextBox 6"/>
            <p:cNvSpPr txBox="1"/>
            <p:nvPr/>
          </p:nvSpPr>
          <p:spPr>
            <a:xfrm>
              <a:off x="0" y="0"/>
              <a:ext cx="7310120" cy="711835"/>
            </a:xfrm>
            <a:prstGeom prst="rect">
              <a:avLst/>
            </a:prstGeom>
            <a:noFill/>
            <a:ln>
              <a:noFill/>
            </a:ln>
          </p:spPr>
          <p:txBody>
            <a:bodyPr wrap="square" rtlCol="0">
              <a:spAutoFit/>
            </a:bodyPr>
            <a:lstStyle/>
            <a:p>
              <a:pPr marL="0" marR="0">
                <a:spcBef>
                  <a:spcPts val="0"/>
                </a:spcBef>
                <a:spcAft>
                  <a:spcPts val="0"/>
                </a:spcAft>
              </a:pPr>
              <a:r>
                <a:rPr lang="en-US" sz="1000" kern="1200" dirty="0">
                  <a:solidFill>
                    <a:srgbClr val="000000"/>
                  </a:solidFill>
                  <a:effectLst/>
                  <a:latin typeface="Calibri"/>
                  <a:ea typeface="Times New Roman"/>
                  <a:cs typeface="Times New Roman"/>
                </a:rPr>
                <a:t>For Families/Households with more than 7 dependents, add $4,180 to the annual consumption allowance for each additional dependent (includes grandparents, children, adopted children or children under legal guardianship).   The annual consumption allowance is based on the DHHS 2017 HHS Poverty Guidelines as published in the Federal Register, January </a:t>
              </a:r>
              <a:r>
                <a:rPr lang="en-US" sz="1000" kern="1200" dirty="0" smtClean="0">
                  <a:solidFill>
                    <a:srgbClr val="000000"/>
                  </a:solidFill>
                  <a:effectLst/>
                  <a:latin typeface="Calibri"/>
                  <a:ea typeface="Times New Roman"/>
                  <a:cs typeface="Times New Roman"/>
                </a:rPr>
                <a:t>25 </a:t>
              </a:r>
              <a:r>
                <a:rPr lang="en-US" sz="1000" kern="1200" dirty="0">
                  <a:solidFill>
                    <a:srgbClr val="000000"/>
                  </a:solidFill>
                  <a:effectLst/>
                  <a:latin typeface="Calibri"/>
                  <a:ea typeface="Times New Roman"/>
                  <a:cs typeface="Times New Roman"/>
                </a:rPr>
                <a:t>2017.  The annual </a:t>
              </a:r>
              <a:r>
                <a:rPr lang="en-US" sz="1000" kern="1200" dirty="0" err="1">
                  <a:solidFill>
                    <a:srgbClr val="000000"/>
                  </a:solidFill>
                  <a:effectLst/>
                  <a:latin typeface="Calibri"/>
                  <a:ea typeface="Times New Roman"/>
                  <a:cs typeface="Times New Roman"/>
                </a:rPr>
                <a:t>prebate</a:t>
              </a:r>
              <a:r>
                <a:rPr lang="en-US" sz="1000" kern="1200" dirty="0">
                  <a:solidFill>
                    <a:srgbClr val="000000"/>
                  </a:solidFill>
                  <a:effectLst/>
                  <a:latin typeface="Calibri"/>
                  <a:ea typeface="Times New Roman"/>
                  <a:cs typeface="Times New Roman"/>
                </a:rPr>
                <a:t> equals </a:t>
              </a:r>
              <a:r>
                <a:rPr lang="en-US" sz="1000" dirty="0" smtClean="0">
                  <a:solidFill>
                    <a:srgbClr val="000000"/>
                  </a:solidFill>
                  <a:latin typeface="Calibri"/>
                  <a:ea typeface="Times New Roman"/>
                  <a:cs typeface="Times New Roman"/>
                </a:rPr>
                <a:t>6.0</a:t>
              </a:r>
              <a:r>
                <a:rPr lang="en-US" sz="1000" kern="1200" dirty="0" smtClean="0">
                  <a:solidFill>
                    <a:srgbClr val="000000"/>
                  </a:solidFill>
                  <a:effectLst/>
                  <a:latin typeface="Calibri"/>
                  <a:ea typeface="Times New Roman"/>
                  <a:cs typeface="Times New Roman"/>
                </a:rPr>
                <a:t>% </a:t>
              </a:r>
              <a:r>
                <a:rPr lang="en-US" sz="1000" kern="1200" dirty="0">
                  <a:solidFill>
                    <a:srgbClr val="000000"/>
                  </a:solidFill>
                  <a:effectLst/>
                  <a:latin typeface="Calibri"/>
                  <a:ea typeface="Times New Roman"/>
                  <a:cs typeface="Times New Roman"/>
                </a:rPr>
                <a:t>of the annual consumption allowance.</a:t>
              </a:r>
              <a:endParaRPr lang="en-US" sz="1000" dirty="0">
                <a:effectLst/>
                <a:latin typeface="Times New Roman"/>
                <a:ea typeface="Times New Roman"/>
              </a:endParaRPr>
            </a:p>
          </p:txBody>
        </p:sp>
      </p:grpSp>
    </p:spTree>
    <p:extLst>
      <p:ext uri="{BB962C8B-B14F-4D97-AF65-F5344CB8AC3E}">
        <p14:creationId xmlns:p14="http://schemas.microsoft.com/office/powerpoint/2010/main" val="4695211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38449944"/>
              </p:ext>
            </p:extLst>
          </p:nvPr>
        </p:nvGraphicFramePr>
        <p:xfrm>
          <a:off x="1182006" y="2421712"/>
          <a:ext cx="7315200" cy="2966720"/>
        </p:xfrm>
        <a:graphic>
          <a:graphicData uri="http://schemas.openxmlformats.org/drawingml/2006/table">
            <a:tbl>
              <a:tblPr firstRow="1" bandRow="1">
                <a:tableStyleId>{073A0DAA-6AF3-43AB-8588-CEC1D06C72B9}</a:tableStyleId>
              </a:tblPr>
              <a:tblGrid>
                <a:gridCol w="914400"/>
                <a:gridCol w="6400800"/>
              </a:tblGrid>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TextBox 4"/>
          <p:cNvSpPr txBox="1"/>
          <p:nvPr/>
        </p:nvSpPr>
        <p:spPr>
          <a:xfrm>
            <a:off x="467631" y="5142925"/>
            <a:ext cx="712054" cy="369332"/>
          </a:xfrm>
          <a:prstGeom prst="rect">
            <a:avLst/>
          </a:prstGeom>
          <a:noFill/>
        </p:spPr>
        <p:txBody>
          <a:bodyPr wrap="none" rtlCol="0">
            <a:spAutoFit/>
          </a:bodyPr>
          <a:lstStyle/>
          <a:p>
            <a:r>
              <a:rPr lang="en-US" dirty="0" smtClean="0"/>
              <a:t>-6.0%</a:t>
            </a:r>
            <a:endParaRPr lang="en-US" dirty="0"/>
          </a:p>
        </p:txBody>
      </p:sp>
      <p:sp>
        <p:nvSpPr>
          <p:cNvPr id="6" name="TextBox 5"/>
          <p:cNvSpPr txBox="1"/>
          <p:nvPr/>
        </p:nvSpPr>
        <p:spPr>
          <a:xfrm>
            <a:off x="481918" y="2532840"/>
            <a:ext cx="694421" cy="369332"/>
          </a:xfrm>
          <a:prstGeom prst="rect">
            <a:avLst/>
          </a:prstGeom>
          <a:noFill/>
        </p:spPr>
        <p:txBody>
          <a:bodyPr wrap="none" rtlCol="0">
            <a:spAutoFit/>
          </a:bodyPr>
          <a:lstStyle/>
          <a:p>
            <a:r>
              <a:rPr lang="en-US" dirty="0"/>
              <a:t> </a:t>
            </a:r>
            <a:r>
              <a:rPr lang="en-US" dirty="0" smtClean="0"/>
              <a:t>8.0%</a:t>
            </a:r>
            <a:endParaRPr lang="en-US" dirty="0"/>
          </a:p>
        </p:txBody>
      </p:sp>
      <p:sp>
        <p:nvSpPr>
          <p:cNvPr id="7" name="TextBox 6"/>
          <p:cNvSpPr txBox="1"/>
          <p:nvPr/>
        </p:nvSpPr>
        <p:spPr>
          <a:xfrm>
            <a:off x="467631" y="2890264"/>
            <a:ext cx="694421" cy="369332"/>
          </a:xfrm>
          <a:prstGeom prst="rect">
            <a:avLst/>
          </a:prstGeom>
          <a:noFill/>
        </p:spPr>
        <p:txBody>
          <a:bodyPr wrap="none" rtlCol="0">
            <a:spAutoFit/>
          </a:bodyPr>
          <a:lstStyle/>
          <a:p>
            <a:r>
              <a:rPr lang="en-US" dirty="0"/>
              <a:t> </a:t>
            </a:r>
            <a:r>
              <a:rPr lang="en-US" dirty="0" smtClean="0"/>
              <a:t>6.0%</a:t>
            </a:r>
            <a:endParaRPr lang="en-US" dirty="0"/>
          </a:p>
        </p:txBody>
      </p:sp>
      <p:sp>
        <p:nvSpPr>
          <p:cNvPr id="8" name="TextBox 7"/>
          <p:cNvSpPr txBox="1"/>
          <p:nvPr/>
        </p:nvSpPr>
        <p:spPr>
          <a:xfrm>
            <a:off x="467631" y="3240309"/>
            <a:ext cx="694421" cy="369332"/>
          </a:xfrm>
          <a:prstGeom prst="rect">
            <a:avLst/>
          </a:prstGeom>
          <a:noFill/>
        </p:spPr>
        <p:txBody>
          <a:bodyPr wrap="none" rtlCol="0">
            <a:spAutoFit/>
          </a:bodyPr>
          <a:lstStyle/>
          <a:p>
            <a:r>
              <a:rPr lang="en-US" dirty="0" smtClean="0"/>
              <a:t> 4.0%</a:t>
            </a:r>
            <a:endParaRPr lang="en-US" dirty="0"/>
          </a:p>
        </p:txBody>
      </p:sp>
      <p:sp>
        <p:nvSpPr>
          <p:cNvPr id="9" name="TextBox 8"/>
          <p:cNvSpPr txBox="1"/>
          <p:nvPr/>
        </p:nvSpPr>
        <p:spPr>
          <a:xfrm>
            <a:off x="467631" y="3626307"/>
            <a:ext cx="694421" cy="369332"/>
          </a:xfrm>
          <a:prstGeom prst="rect">
            <a:avLst/>
          </a:prstGeom>
          <a:noFill/>
        </p:spPr>
        <p:txBody>
          <a:bodyPr wrap="none" rtlCol="0">
            <a:spAutoFit/>
          </a:bodyPr>
          <a:lstStyle/>
          <a:p>
            <a:r>
              <a:rPr lang="en-US" dirty="0"/>
              <a:t> </a:t>
            </a:r>
            <a:r>
              <a:rPr lang="en-US" dirty="0" smtClean="0"/>
              <a:t>2.0%</a:t>
            </a:r>
            <a:endParaRPr lang="en-US" dirty="0"/>
          </a:p>
        </p:txBody>
      </p:sp>
      <p:sp>
        <p:nvSpPr>
          <p:cNvPr id="10" name="TextBox 9"/>
          <p:cNvSpPr txBox="1"/>
          <p:nvPr/>
        </p:nvSpPr>
        <p:spPr>
          <a:xfrm>
            <a:off x="467631" y="4007307"/>
            <a:ext cx="712054" cy="369332"/>
          </a:xfrm>
          <a:prstGeom prst="rect">
            <a:avLst/>
          </a:prstGeom>
          <a:noFill/>
        </p:spPr>
        <p:txBody>
          <a:bodyPr wrap="none" rtlCol="0">
            <a:spAutoFit/>
          </a:bodyPr>
          <a:lstStyle/>
          <a:p>
            <a:r>
              <a:rPr lang="en-US" dirty="0" smtClean="0"/>
              <a:t>-0.0%</a:t>
            </a:r>
            <a:endParaRPr lang="en-US" dirty="0"/>
          </a:p>
        </p:txBody>
      </p:sp>
      <p:sp>
        <p:nvSpPr>
          <p:cNvPr id="11" name="TextBox 10"/>
          <p:cNvSpPr txBox="1"/>
          <p:nvPr/>
        </p:nvSpPr>
        <p:spPr>
          <a:xfrm>
            <a:off x="467631" y="4378782"/>
            <a:ext cx="712054" cy="369332"/>
          </a:xfrm>
          <a:prstGeom prst="rect">
            <a:avLst/>
          </a:prstGeom>
          <a:noFill/>
        </p:spPr>
        <p:txBody>
          <a:bodyPr wrap="none" rtlCol="0">
            <a:spAutoFit/>
          </a:bodyPr>
          <a:lstStyle/>
          <a:p>
            <a:r>
              <a:rPr lang="en-US" dirty="0" smtClean="0"/>
              <a:t>-2.0%</a:t>
            </a:r>
            <a:endParaRPr lang="en-US" dirty="0"/>
          </a:p>
        </p:txBody>
      </p:sp>
      <p:sp>
        <p:nvSpPr>
          <p:cNvPr id="12" name="TextBox 11"/>
          <p:cNvSpPr txBox="1"/>
          <p:nvPr/>
        </p:nvSpPr>
        <p:spPr>
          <a:xfrm>
            <a:off x="467631" y="4759782"/>
            <a:ext cx="712054" cy="369332"/>
          </a:xfrm>
          <a:prstGeom prst="rect">
            <a:avLst/>
          </a:prstGeom>
          <a:noFill/>
        </p:spPr>
        <p:txBody>
          <a:bodyPr wrap="none" rtlCol="0">
            <a:spAutoFit/>
          </a:bodyPr>
          <a:lstStyle/>
          <a:p>
            <a:r>
              <a:rPr lang="en-US" dirty="0" smtClean="0"/>
              <a:t>-4.0%</a:t>
            </a:r>
            <a:endParaRPr lang="en-US" dirty="0"/>
          </a:p>
        </p:txBody>
      </p:sp>
      <p:cxnSp>
        <p:nvCxnSpPr>
          <p:cNvPr id="13" name="Straight Connector 12"/>
          <p:cNvCxnSpPr/>
          <p:nvPr/>
        </p:nvCxnSpPr>
        <p:spPr>
          <a:xfrm flipH="1">
            <a:off x="1182006" y="3064336"/>
            <a:ext cx="7315200" cy="0"/>
          </a:xfrm>
          <a:prstGeom prst="line">
            <a:avLst/>
          </a:prstGeom>
          <a:ln w="15875">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1182006" y="3161966"/>
            <a:ext cx="7315200" cy="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1182006" y="3483432"/>
            <a:ext cx="7315200"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360624" y="3895392"/>
            <a:ext cx="2357" cy="155"/>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503429" y="3332314"/>
            <a:ext cx="6993777"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1267781" y="3493627"/>
            <a:ext cx="235648"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1189296" y="3907928"/>
            <a:ext cx="78485"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1267765" y="3483432"/>
            <a:ext cx="0" cy="422800"/>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H="1">
            <a:off x="1496389" y="3332314"/>
            <a:ext cx="7040" cy="160618"/>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1198679" y="3744430"/>
            <a:ext cx="389850" cy="215444"/>
          </a:xfrm>
          <a:prstGeom prst="rect">
            <a:avLst/>
          </a:prstGeom>
          <a:noFill/>
        </p:spPr>
        <p:txBody>
          <a:bodyPr wrap="none" rtlCol="0">
            <a:spAutoFit/>
          </a:bodyPr>
          <a:lstStyle/>
          <a:p>
            <a:r>
              <a:rPr lang="en-US" sz="800" dirty="0" smtClean="0"/>
              <a:t>$500</a:t>
            </a:r>
            <a:endParaRPr lang="en-US" sz="800" dirty="0"/>
          </a:p>
        </p:txBody>
      </p:sp>
      <p:sp>
        <p:nvSpPr>
          <p:cNvPr id="54" name="TextBox 53"/>
          <p:cNvSpPr txBox="1"/>
          <p:nvPr/>
        </p:nvSpPr>
        <p:spPr>
          <a:xfrm>
            <a:off x="1431350" y="3308745"/>
            <a:ext cx="466794" cy="215444"/>
          </a:xfrm>
          <a:prstGeom prst="rect">
            <a:avLst/>
          </a:prstGeom>
          <a:noFill/>
        </p:spPr>
        <p:txBody>
          <a:bodyPr wrap="none" rtlCol="0">
            <a:spAutoFit/>
          </a:bodyPr>
          <a:lstStyle/>
          <a:p>
            <a:r>
              <a:rPr lang="en-US" sz="800" dirty="0" smtClean="0"/>
              <a:t>$3,000</a:t>
            </a:r>
            <a:endParaRPr lang="en-US" sz="800" dirty="0"/>
          </a:p>
        </p:txBody>
      </p:sp>
      <p:sp>
        <p:nvSpPr>
          <p:cNvPr id="58" name="TextBox 57"/>
          <p:cNvSpPr txBox="1"/>
          <p:nvPr/>
        </p:nvSpPr>
        <p:spPr>
          <a:xfrm>
            <a:off x="8442986" y="3028053"/>
            <a:ext cx="386644" cy="215444"/>
          </a:xfrm>
          <a:prstGeom prst="rect">
            <a:avLst/>
          </a:prstGeom>
          <a:noFill/>
        </p:spPr>
        <p:txBody>
          <a:bodyPr wrap="none" rtlCol="0">
            <a:spAutoFit/>
          </a:bodyPr>
          <a:lstStyle/>
          <a:p>
            <a:r>
              <a:rPr lang="en-US" sz="800" dirty="0" smtClean="0"/>
              <a:t>6.0%</a:t>
            </a:r>
            <a:endParaRPr lang="en-US" sz="800" dirty="0"/>
          </a:p>
        </p:txBody>
      </p:sp>
      <p:sp>
        <p:nvSpPr>
          <p:cNvPr id="60" name="TextBox 59"/>
          <p:cNvSpPr txBox="1"/>
          <p:nvPr/>
        </p:nvSpPr>
        <p:spPr>
          <a:xfrm>
            <a:off x="8443736" y="3194419"/>
            <a:ext cx="386644" cy="215444"/>
          </a:xfrm>
          <a:prstGeom prst="rect">
            <a:avLst/>
          </a:prstGeom>
          <a:noFill/>
        </p:spPr>
        <p:txBody>
          <a:bodyPr wrap="none" rtlCol="0">
            <a:spAutoFit/>
          </a:bodyPr>
          <a:lstStyle/>
          <a:p>
            <a:r>
              <a:rPr lang="en-US" sz="800" dirty="0" smtClean="0"/>
              <a:t>5.0%</a:t>
            </a:r>
            <a:endParaRPr lang="en-US" sz="800" dirty="0"/>
          </a:p>
        </p:txBody>
      </p:sp>
      <p:sp>
        <p:nvSpPr>
          <p:cNvPr id="61" name="TextBox 60"/>
          <p:cNvSpPr txBox="1"/>
          <p:nvPr/>
        </p:nvSpPr>
        <p:spPr>
          <a:xfrm>
            <a:off x="8442439" y="3349519"/>
            <a:ext cx="386644" cy="215444"/>
          </a:xfrm>
          <a:prstGeom prst="rect">
            <a:avLst/>
          </a:prstGeom>
          <a:noFill/>
        </p:spPr>
        <p:txBody>
          <a:bodyPr wrap="none" rtlCol="0">
            <a:spAutoFit/>
          </a:bodyPr>
          <a:lstStyle/>
          <a:p>
            <a:r>
              <a:rPr lang="en-US" sz="800" dirty="0" smtClean="0"/>
              <a:t>4.0%</a:t>
            </a:r>
            <a:endParaRPr lang="en-US" sz="800" dirty="0"/>
          </a:p>
        </p:txBody>
      </p:sp>
      <p:sp>
        <p:nvSpPr>
          <p:cNvPr id="62" name="TextBox 61"/>
          <p:cNvSpPr txBox="1"/>
          <p:nvPr/>
        </p:nvSpPr>
        <p:spPr>
          <a:xfrm>
            <a:off x="8442413" y="2932025"/>
            <a:ext cx="386644" cy="215444"/>
          </a:xfrm>
          <a:prstGeom prst="rect">
            <a:avLst/>
          </a:prstGeom>
          <a:noFill/>
        </p:spPr>
        <p:txBody>
          <a:bodyPr wrap="none" rtlCol="0">
            <a:spAutoFit/>
          </a:bodyPr>
          <a:lstStyle/>
          <a:p>
            <a:r>
              <a:rPr lang="en-US" sz="800" dirty="0" smtClean="0"/>
              <a:t>6.5%</a:t>
            </a:r>
            <a:endParaRPr lang="en-US" sz="800" dirty="0"/>
          </a:p>
        </p:txBody>
      </p:sp>
      <p:cxnSp>
        <p:nvCxnSpPr>
          <p:cNvPr id="1025" name="Straight Connector 1024"/>
          <p:cNvCxnSpPr/>
          <p:nvPr/>
        </p:nvCxnSpPr>
        <p:spPr>
          <a:xfrm>
            <a:off x="2096406" y="2426157"/>
            <a:ext cx="0" cy="2910959"/>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3010806" y="2456740"/>
            <a:ext cx="0" cy="2910959"/>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3915228" y="2457389"/>
            <a:ext cx="0" cy="2910959"/>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4849131" y="2454732"/>
            <a:ext cx="0" cy="2910959"/>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5763531" y="2454732"/>
            <a:ext cx="0" cy="2910959"/>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6649356" y="2457679"/>
            <a:ext cx="0" cy="2910959"/>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7573281" y="2445207"/>
            <a:ext cx="0" cy="2910959"/>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2553606" y="2450806"/>
            <a:ext cx="0" cy="2910959"/>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972456" y="5390575"/>
            <a:ext cx="418704" cy="369332"/>
          </a:xfrm>
          <a:prstGeom prst="rect">
            <a:avLst/>
          </a:prstGeom>
          <a:noFill/>
        </p:spPr>
        <p:txBody>
          <a:bodyPr wrap="none" rtlCol="0">
            <a:spAutoFit/>
          </a:bodyPr>
          <a:lstStyle/>
          <a:p>
            <a:r>
              <a:rPr lang="en-US" dirty="0"/>
              <a:t>$</a:t>
            </a:r>
            <a:r>
              <a:rPr lang="en-US" dirty="0" smtClean="0"/>
              <a:t>0</a:t>
            </a:r>
            <a:endParaRPr lang="en-US" dirty="0"/>
          </a:p>
        </p:txBody>
      </p:sp>
      <p:sp>
        <p:nvSpPr>
          <p:cNvPr id="76" name="TextBox 75"/>
          <p:cNvSpPr txBox="1"/>
          <p:nvPr/>
        </p:nvSpPr>
        <p:spPr>
          <a:xfrm>
            <a:off x="3729915" y="5405934"/>
            <a:ext cx="417102" cy="369332"/>
          </a:xfrm>
          <a:prstGeom prst="rect">
            <a:avLst/>
          </a:prstGeom>
          <a:noFill/>
        </p:spPr>
        <p:txBody>
          <a:bodyPr wrap="none" rtlCol="0">
            <a:spAutoFit/>
          </a:bodyPr>
          <a:lstStyle/>
          <a:p>
            <a:r>
              <a:rPr lang="en-US" dirty="0" smtClean="0"/>
              <a:t>#3</a:t>
            </a:r>
            <a:endParaRPr lang="en-US" dirty="0"/>
          </a:p>
        </p:txBody>
      </p:sp>
      <p:sp>
        <p:nvSpPr>
          <p:cNvPr id="77" name="TextBox 76"/>
          <p:cNvSpPr txBox="1"/>
          <p:nvPr/>
        </p:nvSpPr>
        <p:spPr>
          <a:xfrm>
            <a:off x="4597611" y="5405934"/>
            <a:ext cx="417102" cy="369332"/>
          </a:xfrm>
          <a:prstGeom prst="rect">
            <a:avLst/>
          </a:prstGeom>
          <a:noFill/>
        </p:spPr>
        <p:txBody>
          <a:bodyPr wrap="none" rtlCol="0">
            <a:spAutoFit/>
          </a:bodyPr>
          <a:lstStyle/>
          <a:p>
            <a:r>
              <a:rPr lang="en-US" dirty="0" smtClean="0"/>
              <a:t>#4</a:t>
            </a:r>
            <a:endParaRPr lang="en-US" dirty="0"/>
          </a:p>
        </p:txBody>
      </p:sp>
      <p:sp>
        <p:nvSpPr>
          <p:cNvPr id="78" name="TextBox 77"/>
          <p:cNvSpPr txBox="1"/>
          <p:nvPr/>
        </p:nvSpPr>
        <p:spPr>
          <a:xfrm>
            <a:off x="5563110" y="5396409"/>
            <a:ext cx="417102" cy="369332"/>
          </a:xfrm>
          <a:prstGeom prst="rect">
            <a:avLst/>
          </a:prstGeom>
          <a:noFill/>
        </p:spPr>
        <p:txBody>
          <a:bodyPr wrap="none" rtlCol="0">
            <a:spAutoFit/>
          </a:bodyPr>
          <a:lstStyle/>
          <a:p>
            <a:r>
              <a:rPr lang="en-US" dirty="0" smtClean="0"/>
              <a:t>#5</a:t>
            </a:r>
            <a:endParaRPr lang="en-US" dirty="0"/>
          </a:p>
        </p:txBody>
      </p:sp>
      <p:sp>
        <p:nvSpPr>
          <p:cNvPr id="79" name="TextBox 78"/>
          <p:cNvSpPr txBox="1"/>
          <p:nvPr/>
        </p:nvSpPr>
        <p:spPr>
          <a:xfrm>
            <a:off x="6449529" y="5392718"/>
            <a:ext cx="417102" cy="369332"/>
          </a:xfrm>
          <a:prstGeom prst="rect">
            <a:avLst/>
          </a:prstGeom>
          <a:noFill/>
        </p:spPr>
        <p:txBody>
          <a:bodyPr wrap="none" rtlCol="0">
            <a:spAutoFit/>
          </a:bodyPr>
          <a:lstStyle/>
          <a:p>
            <a:r>
              <a:rPr lang="en-US" dirty="0" smtClean="0"/>
              <a:t>#6</a:t>
            </a:r>
            <a:endParaRPr lang="en-US" dirty="0"/>
          </a:p>
        </p:txBody>
      </p:sp>
      <p:sp>
        <p:nvSpPr>
          <p:cNvPr id="80" name="TextBox 79"/>
          <p:cNvSpPr txBox="1"/>
          <p:nvPr/>
        </p:nvSpPr>
        <p:spPr>
          <a:xfrm>
            <a:off x="7363929" y="5390575"/>
            <a:ext cx="417102" cy="369332"/>
          </a:xfrm>
          <a:prstGeom prst="rect">
            <a:avLst/>
          </a:prstGeom>
          <a:noFill/>
        </p:spPr>
        <p:txBody>
          <a:bodyPr wrap="none" rtlCol="0">
            <a:spAutoFit/>
          </a:bodyPr>
          <a:lstStyle/>
          <a:p>
            <a:r>
              <a:rPr lang="en-US" dirty="0" smtClean="0"/>
              <a:t>#7</a:t>
            </a:r>
            <a:endParaRPr lang="en-US" dirty="0"/>
          </a:p>
        </p:txBody>
      </p:sp>
      <p:sp>
        <p:nvSpPr>
          <p:cNvPr id="82" name="TextBox 81"/>
          <p:cNvSpPr txBox="1"/>
          <p:nvPr/>
        </p:nvSpPr>
        <p:spPr>
          <a:xfrm>
            <a:off x="2344254" y="5405934"/>
            <a:ext cx="417102" cy="369332"/>
          </a:xfrm>
          <a:prstGeom prst="rect">
            <a:avLst/>
          </a:prstGeom>
          <a:noFill/>
        </p:spPr>
        <p:txBody>
          <a:bodyPr wrap="none" rtlCol="0">
            <a:spAutoFit/>
          </a:bodyPr>
          <a:lstStyle/>
          <a:p>
            <a:r>
              <a:rPr lang="en-US" dirty="0" smtClean="0"/>
              <a:t>#1</a:t>
            </a:r>
            <a:endParaRPr lang="en-US" dirty="0"/>
          </a:p>
        </p:txBody>
      </p:sp>
      <p:sp>
        <p:nvSpPr>
          <p:cNvPr id="83" name="TextBox 82"/>
          <p:cNvSpPr txBox="1"/>
          <p:nvPr/>
        </p:nvSpPr>
        <p:spPr>
          <a:xfrm>
            <a:off x="2801454" y="5399865"/>
            <a:ext cx="417102" cy="369332"/>
          </a:xfrm>
          <a:prstGeom prst="rect">
            <a:avLst/>
          </a:prstGeom>
          <a:noFill/>
        </p:spPr>
        <p:txBody>
          <a:bodyPr wrap="none" rtlCol="0">
            <a:spAutoFit/>
          </a:bodyPr>
          <a:lstStyle/>
          <a:p>
            <a:r>
              <a:rPr lang="en-US" dirty="0" smtClean="0"/>
              <a:t>#2</a:t>
            </a:r>
            <a:endParaRPr lang="en-US" dirty="0"/>
          </a:p>
        </p:txBody>
      </p:sp>
      <p:sp>
        <p:nvSpPr>
          <p:cNvPr id="84" name="TextBox 83"/>
          <p:cNvSpPr txBox="1"/>
          <p:nvPr/>
        </p:nvSpPr>
        <p:spPr>
          <a:xfrm>
            <a:off x="1887054" y="5405934"/>
            <a:ext cx="401072" cy="369332"/>
          </a:xfrm>
          <a:prstGeom prst="rect">
            <a:avLst/>
          </a:prstGeom>
          <a:noFill/>
        </p:spPr>
        <p:txBody>
          <a:bodyPr wrap="none" rtlCol="0">
            <a:spAutoFit/>
          </a:bodyPr>
          <a:lstStyle/>
          <a:p>
            <a:r>
              <a:rPr lang="en-US" dirty="0" smtClean="0"/>
              <a:t>PL</a:t>
            </a:r>
            <a:endParaRPr lang="en-US" dirty="0"/>
          </a:p>
        </p:txBody>
      </p:sp>
      <p:sp>
        <p:nvSpPr>
          <p:cNvPr id="85" name="Title 84"/>
          <p:cNvSpPr txBox="1">
            <a:spLocks noGrp="1"/>
          </p:cNvSpPr>
          <p:nvPr>
            <p:ph type="title"/>
          </p:nvPr>
        </p:nvSpPr>
        <p:spPr>
          <a:xfrm>
            <a:off x="2768461" y="584528"/>
            <a:ext cx="3607078" cy="523220"/>
          </a:xfrm>
          <a:prstGeom prst="rect">
            <a:avLst/>
          </a:prstGeom>
          <a:noFill/>
        </p:spPr>
        <p:txBody>
          <a:bodyPr wrap="none" rtlCol="0">
            <a:spAutoFit/>
          </a:bodyPr>
          <a:lstStyle/>
          <a:p>
            <a:r>
              <a:rPr lang="en-US" sz="2800" b="1" dirty="0" err="1" smtClean="0">
                <a:latin typeface="Tahoma" panose="020B0604030504040204" pitchFamily="34" charset="0"/>
                <a:ea typeface="Tahoma" panose="020B0604030504040204" pitchFamily="34" charset="0"/>
                <a:cs typeface="Tahoma" panose="020B0604030504040204" pitchFamily="34" charset="0"/>
              </a:rPr>
              <a:t>Prebate</a:t>
            </a:r>
            <a:r>
              <a:rPr lang="en-US" sz="2800" b="1" dirty="0" smtClean="0">
                <a:latin typeface="Tahoma" panose="020B0604030504040204" pitchFamily="34" charset="0"/>
                <a:ea typeface="Tahoma" panose="020B0604030504040204" pitchFamily="34" charset="0"/>
                <a:cs typeface="Tahoma" panose="020B0604030504040204" pitchFamily="34" charset="0"/>
              </a:rPr>
              <a:t> Made Easy</a:t>
            </a:r>
            <a:endParaRPr lang="en-US" sz="2800" b="1" dirty="0">
              <a:latin typeface="Tahoma" panose="020B0604030504040204" pitchFamily="34" charset="0"/>
              <a:ea typeface="Tahoma" panose="020B0604030504040204" pitchFamily="34" charset="0"/>
              <a:cs typeface="Tahoma" panose="020B0604030504040204" pitchFamily="34" charset="0"/>
            </a:endParaRPr>
          </a:p>
        </p:txBody>
      </p:sp>
      <p:sp>
        <p:nvSpPr>
          <p:cNvPr id="86" name="TextBox 85"/>
          <p:cNvSpPr txBox="1"/>
          <p:nvPr/>
        </p:nvSpPr>
        <p:spPr>
          <a:xfrm>
            <a:off x="1367982" y="1524000"/>
            <a:ext cx="6304931" cy="523220"/>
          </a:xfrm>
          <a:prstGeom prst="rect">
            <a:avLst/>
          </a:prstGeom>
          <a:noFill/>
        </p:spPr>
        <p:txBody>
          <a:bodyPr wrap="none" rtlCol="0">
            <a:spAutoFit/>
          </a:bodyPr>
          <a:lstStyle/>
          <a:p>
            <a:r>
              <a:rPr lang="en-US" sz="1400" b="1" dirty="0" smtClean="0">
                <a:latin typeface="Georgia" panose="02040502050405020303" pitchFamily="18" charset="0"/>
              </a:rPr>
              <a:t>Enter Poverty Level (PL) dollar amount for your household size,</a:t>
            </a:r>
          </a:p>
          <a:p>
            <a:r>
              <a:rPr lang="en-US" sz="1400" b="1" dirty="0">
                <a:latin typeface="Georgia" panose="02040502050405020303" pitchFamily="18" charset="0"/>
              </a:rPr>
              <a:t>t</a:t>
            </a:r>
            <a:r>
              <a:rPr lang="en-US" sz="1400" b="1" dirty="0" smtClean="0">
                <a:latin typeface="Georgia" panose="02040502050405020303" pitchFamily="18" charset="0"/>
              </a:rPr>
              <a:t>hen multiply out to determine effective tax rate for your spending.</a:t>
            </a:r>
            <a:endParaRPr lang="en-US" sz="1400" b="1" dirty="0">
              <a:latin typeface="Georgia" panose="02040502050405020303" pitchFamily="18" charset="0"/>
            </a:endParaRPr>
          </a:p>
        </p:txBody>
      </p:sp>
      <p:sp>
        <p:nvSpPr>
          <p:cNvPr id="87" name="TextBox 86"/>
          <p:cNvSpPr txBox="1"/>
          <p:nvPr/>
        </p:nvSpPr>
        <p:spPr>
          <a:xfrm>
            <a:off x="3320178" y="3885234"/>
            <a:ext cx="3076998" cy="400110"/>
          </a:xfrm>
          <a:prstGeom prst="rect">
            <a:avLst/>
          </a:prstGeom>
          <a:noFill/>
        </p:spPr>
        <p:txBody>
          <a:bodyPr wrap="square" rtlCol="0">
            <a:spAutoFit/>
          </a:bodyPr>
          <a:lstStyle/>
          <a:p>
            <a:r>
              <a:rPr lang="en-US" sz="1000" b="1" dirty="0" smtClean="0"/>
              <a:t>*Note: Buying </a:t>
            </a:r>
            <a:r>
              <a:rPr lang="en-US" sz="1000" b="1" dirty="0"/>
              <a:t>used products, saving and investing means 0% </a:t>
            </a:r>
            <a:r>
              <a:rPr lang="en-US" sz="1000" b="1" dirty="0" smtClean="0"/>
              <a:t>consumption </a:t>
            </a:r>
            <a:r>
              <a:rPr lang="en-US" sz="1000" b="1" dirty="0"/>
              <a:t>tax on a consumer’s </a:t>
            </a:r>
            <a:r>
              <a:rPr lang="en-US" sz="1000" b="1" dirty="0" smtClean="0"/>
              <a:t>spending.</a:t>
            </a:r>
            <a:endParaRPr lang="en-US" sz="1000" b="1" dirty="0"/>
          </a:p>
        </p:txBody>
      </p:sp>
      <p:grpSp>
        <p:nvGrpSpPr>
          <p:cNvPr id="1033" name="Group 1032"/>
          <p:cNvGrpSpPr/>
          <p:nvPr/>
        </p:nvGrpSpPr>
        <p:grpSpPr>
          <a:xfrm>
            <a:off x="6593112" y="4292362"/>
            <a:ext cx="1970549" cy="1096088"/>
            <a:chOff x="6535056" y="4466530"/>
            <a:chExt cx="1970549" cy="1096088"/>
          </a:xfrm>
        </p:grpSpPr>
        <p:sp>
          <p:nvSpPr>
            <p:cNvPr id="89" name="Rectangle 88"/>
            <p:cNvSpPr/>
            <p:nvPr/>
          </p:nvSpPr>
          <p:spPr>
            <a:xfrm>
              <a:off x="6535056" y="4466530"/>
              <a:ext cx="1894348" cy="109608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90" name="TextBox 89"/>
            <p:cNvSpPr txBox="1"/>
            <p:nvPr/>
          </p:nvSpPr>
          <p:spPr>
            <a:xfrm>
              <a:off x="6676809" y="4483761"/>
              <a:ext cx="1828796" cy="983666"/>
            </a:xfrm>
            <a:prstGeom prst="rect">
              <a:avLst/>
            </a:prstGeom>
            <a:noFill/>
          </p:spPr>
          <p:txBody>
            <a:bodyPr wrap="square" rtlCol="0">
              <a:spAutoFit/>
            </a:bodyPr>
            <a:lstStyle/>
            <a:p>
              <a:r>
                <a:rPr lang="en-US" sz="800" b="1" dirty="0" smtClean="0"/>
                <a:t>PL = Poverty Level for a given sized household</a:t>
              </a:r>
            </a:p>
            <a:p>
              <a:r>
                <a:rPr lang="en-US" sz="800" b="1" dirty="0" smtClean="0"/>
                <a:t>#1 = 1-1/2 times PL spending</a:t>
              </a:r>
            </a:p>
            <a:p>
              <a:r>
                <a:rPr lang="en-US" sz="800" b="1" dirty="0" smtClean="0"/>
                <a:t>#2 = 2 times PL</a:t>
              </a:r>
            </a:p>
            <a:p>
              <a:r>
                <a:rPr lang="en-US" sz="800" b="1" dirty="0" smtClean="0"/>
                <a:t>#3 = 2 times #2</a:t>
              </a:r>
            </a:p>
            <a:p>
              <a:r>
                <a:rPr lang="en-US" sz="800" b="1" dirty="0" smtClean="0"/>
                <a:t>#4 = 2 times #3</a:t>
              </a:r>
            </a:p>
            <a:p>
              <a:r>
                <a:rPr lang="en-US" sz="800" b="1" dirty="0" smtClean="0"/>
                <a:t>#5 = 2 times #4</a:t>
              </a:r>
            </a:p>
            <a:p>
              <a:r>
                <a:rPr lang="en-US" sz="800" b="1" dirty="0" smtClean="0"/>
                <a:t>etc.</a:t>
              </a:r>
            </a:p>
          </p:txBody>
        </p:sp>
      </p:grpSp>
      <p:sp>
        <p:nvSpPr>
          <p:cNvPr id="91" name="TextBox 90"/>
          <p:cNvSpPr txBox="1"/>
          <p:nvPr/>
        </p:nvSpPr>
        <p:spPr>
          <a:xfrm>
            <a:off x="6085068" y="5821000"/>
            <a:ext cx="1452514" cy="369332"/>
          </a:xfrm>
          <a:prstGeom prst="rect">
            <a:avLst/>
          </a:prstGeom>
          <a:noFill/>
        </p:spPr>
        <p:txBody>
          <a:bodyPr wrap="none" rtlCol="0">
            <a:spAutoFit/>
          </a:bodyPr>
          <a:lstStyle/>
          <a:p>
            <a:r>
              <a:rPr lang="en-US" dirty="0" smtClean="0"/>
              <a:t>Dollars Spent</a:t>
            </a:r>
            <a:endParaRPr lang="en-US" dirty="0"/>
          </a:p>
        </p:txBody>
      </p:sp>
      <p:sp>
        <p:nvSpPr>
          <p:cNvPr id="92" name="Right Arrow 91"/>
          <p:cNvSpPr/>
          <p:nvPr/>
        </p:nvSpPr>
        <p:spPr>
          <a:xfrm rot="16200000">
            <a:off x="28438" y="2698803"/>
            <a:ext cx="685800" cy="1983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TextBox 92"/>
          <p:cNvSpPr txBox="1"/>
          <p:nvPr/>
        </p:nvSpPr>
        <p:spPr>
          <a:xfrm rot="16200000">
            <a:off x="-129925" y="3448629"/>
            <a:ext cx="963022" cy="369332"/>
          </a:xfrm>
          <a:prstGeom prst="rect">
            <a:avLst/>
          </a:prstGeom>
          <a:noFill/>
        </p:spPr>
        <p:txBody>
          <a:bodyPr wrap="square" rtlCol="0">
            <a:spAutoFit/>
          </a:bodyPr>
          <a:lstStyle/>
          <a:p>
            <a:r>
              <a:rPr lang="en-US" dirty="0" smtClean="0"/>
              <a:t>Tax Rate</a:t>
            </a:r>
            <a:endParaRPr lang="en-US" dirty="0"/>
          </a:p>
        </p:txBody>
      </p:sp>
      <p:sp>
        <p:nvSpPr>
          <p:cNvPr id="94" name="Right Arrow 93"/>
          <p:cNvSpPr/>
          <p:nvPr/>
        </p:nvSpPr>
        <p:spPr>
          <a:xfrm>
            <a:off x="7527321" y="5930068"/>
            <a:ext cx="685800" cy="1983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TextBox 104"/>
          <p:cNvSpPr txBox="1"/>
          <p:nvPr/>
        </p:nvSpPr>
        <p:spPr>
          <a:xfrm>
            <a:off x="3410868" y="2420250"/>
            <a:ext cx="2468946" cy="369332"/>
          </a:xfrm>
          <a:prstGeom prst="rect">
            <a:avLst/>
          </a:prstGeom>
          <a:noFill/>
        </p:spPr>
        <p:txBody>
          <a:bodyPr wrap="none" rtlCol="0">
            <a:spAutoFit/>
          </a:bodyPr>
          <a:lstStyle/>
          <a:p>
            <a:r>
              <a:rPr lang="en-US" b="1" dirty="0" smtClean="0">
                <a:latin typeface="Tahoma" panose="020B0604030504040204" pitchFamily="34" charset="0"/>
                <a:ea typeface="Tahoma" panose="020B0604030504040204" pitchFamily="34" charset="0"/>
                <a:cs typeface="Tahoma" panose="020B0604030504040204" pitchFamily="34" charset="0"/>
              </a:rPr>
              <a:t>Effective AEFA Rate</a:t>
            </a:r>
            <a:endParaRPr lang="en-US" b="1" dirty="0">
              <a:latin typeface="Tahoma" panose="020B0604030504040204" pitchFamily="34" charset="0"/>
              <a:ea typeface="Tahoma" panose="020B0604030504040204" pitchFamily="34" charset="0"/>
              <a:cs typeface="Tahoma" panose="020B0604030504040204" pitchFamily="34" charset="0"/>
            </a:endParaRPr>
          </a:p>
        </p:txBody>
      </p:sp>
      <p:grpSp>
        <p:nvGrpSpPr>
          <p:cNvPr id="1034" name="Group 1033"/>
          <p:cNvGrpSpPr/>
          <p:nvPr/>
        </p:nvGrpSpPr>
        <p:grpSpPr>
          <a:xfrm>
            <a:off x="2275088" y="5802759"/>
            <a:ext cx="2826375" cy="870126"/>
            <a:chOff x="2217032" y="5860815"/>
            <a:chExt cx="2826375" cy="870126"/>
          </a:xfrm>
        </p:grpSpPr>
        <p:grpSp>
          <p:nvGrpSpPr>
            <p:cNvPr id="1027" name="Group 1026"/>
            <p:cNvGrpSpPr/>
            <p:nvPr/>
          </p:nvGrpSpPr>
          <p:grpSpPr>
            <a:xfrm>
              <a:off x="2217048" y="5860815"/>
              <a:ext cx="2826359" cy="717726"/>
              <a:chOff x="2217048" y="5903682"/>
              <a:chExt cx="2826359" cy="717726"/>
            </a:xfrm>
          </p:grpSpPr>
          <p:cxnSp>
            <p:nvCxnSpPr>
              <p:cNvPr id="99" name="Straight Connector 98"/>
              <p:cNvCxnSpPr/>
              <p:nvPr/>
            </p:nvCxnSpPr>
            <p:spPr>
              <a:xfrm flipH="1">
                <a:off x="2217048" y="6031555"/>
                <a:ext cx="990600" cy="0"/>
              </a:xfrm>
              <a:prstGeom prst="line">
                <a:avLst/>
              </a:prstGeom>
              <a:ln w="15875">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flipH="1">
                <a:off x="2217049" y="6343125"/>
                <a:ext cx="990600" cy="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flipH="1">
                <a:off x="2217048" y="6498297"/>
                <a:ext cx="990599" cy="0"/>
              </a:xfrm>
              <a:prstGeom prst="line">
                <a:avLst/>
              </a:prstGeom>
              <a:ln w="15875">
                <a:solidFill>
                  <a:srgbClr val="00B050"/>
                </a:solidFill>
              </a:ln>
            </p:spPr>
            <p:style>
              <a:lnRef idx="1">
                <a:schemeClr val="accent1"/>
              </a:lnRef>
              <a:fillRef idx="0">
                <a:schemeClr val="accent1"/>
              </a:fillRef>
              <a:effectRef idx="0">
                <a:schemeClr val="accent1"/>
              </a:effectRef>
              <a:fontRef idx="minor">
                <a:schemeClr val="tx1"/>
              </a:fontRef>
            </p:style>
          </p:cxnSp>
          <p:sp>
            <p:nvSpPr>
              <p:cNvPr id="102" name="TextBox 101"/>
              <p:cNvSpPr txBox="1"/>
              <p:nvPr/>
            </p:nvSpPr>
            <p:spPr>
              <a:xfrm>
                <a:off x="3207648" y="5903682"/>
                <a:ext cx="1604927" cy="246221"/>
              </a:xfrm>
              <a:prstGeom prst="rect">
                <a:avLst/>
              </a:prstGeom>
              <a:noFill/>
            </p:spPr>
            <p:txBody>
              <a:bodyPr wrap="none" rtlCol="0">
                <a:spAutoFit/>
              </a:bodyPr>
              <a:lstStyle/>
              <a:p>
                <a:r>
                  <a:rPr lang="en-US" sz="1000" dirty="0" smtClean="0"/>
                  <a:t>Corporate Income Tax Rate</a:t>
                </a:r>
                <a:endParaRPr lang="en-US" sz="1000" dirty="0"/>
              </a:p>
            </p:txBody>
          </p:sp>
          <p:sp>
            <p:nvSpPr>
              <p:cNvPr id="103" name="TextBox 102"/>
              <p:cNvSpPr txBox="1"/>
              <p:nvPr/>
            </p:nvSpPr>
            <p:spPr>
              <a:xfrm>
                <a:off x="3207648" y="6222787"/>
                <a:ext cx="1242648" cy="246221"/>
              </a:xfrm>
              <a:prstGeom prst="rect">
                <a:avLst/>
              </a:prstGeom>
              <a:noFill/>
            </p:spPr>
            <p:txBody>
              <a:bodyPr wrap="none" rtlCol="0">
                <a:spAutoFit/>
              </a:bodyPr>
              <a:lstStyle/>
              <a:p>
                <a:r>
                  <a:rPr lang="en-US" sz="1000" dirty="0" smtClean="0"/>
                  <a:t>AEFA Proposed Rate</a:t>
                </a:r>
                <a:endParaRPr lang="en-US" sz="1000" dirty="0"/>
              </a:p>
            </p:txBody>
          </p:sp>
          <p:sp>
            <p:nvSpPr>
              <p:cNvPr id="104" name="TextBox 103"/>
              <p:cNvSpPr txBox="1"/>
              <p:nvPr/>
            </p:nvSpPr>
            <p:spPr>
              <a:xfrm>
                <a:off x="3207648" y="6375187"/>
                <a:ext cx="1835759" cy="246221"/>
              </a:xfrm>
              <a:prstGeom prst="rect">
                <a:avLst/>
              </a:prstGeom>
              <a:noFill/>
            </p:spPr>
            <p:txBody>
              <a:bodyPr wrap="none" rtlCol="0">
                <a:spAutoFit/>
              </a:bodyPr>
              <a:lstStyle/>
              <a:p>
                <a:r>
                  <a:rPr lang="en-US" sz="1000" dirty="0" smtClean="0"/>
                  <a:t>Current Alabama Sales Tax Rate</a:t>
                </a:r>
                <a:endParaRPr lang="en-US" sz="1000" dirty="0"/>
              </a:p>
            </p:txBody>
          </p:sp>
        </p:grpSp>
        <p:grpSp>
          <p:nvGrpSpPr>
            <p:cNvPr id="1028" name="Group 1027"/>
            <p:cNvGrpSpPr/>
            <p:nvPr/>
          </p:nvGrpSpPr>
          <p:grpSpPr>
            <a:xfrm>
              <a:off x="2217048" y="6484720"/>
              <a:ext cx="2191570" cy="246221"/>
              <a:chOff x="2217048" y="6527587"/>
              <a:chExt cx="2191570" cy="246221"/>
            </a:xfrm>
          </p:grpSpPr>
          <p:cxnSp>
            <p:nvCxnSpPr>
              <p:cNvPr id="97" name="Straight Connector 96"/>
              <p:cNvCxnSpPr/>
              <p:nvPr/>
            </p:nvCxnSpPr>
            <p:spPr>
              <a:xfrm flipH="1">
                <a:off x="2217048" y="6650697"/>
                <a:ext cx="990599" cy="0"/>
              </a:xfrm>
              <a:prstGeom prst="line">
                <a:avLst/>
              </a:prstGeom>
              <a:ln w="158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
            <p:nvSpPr>
              <p:cNvPr id="98" name="TextBox 97"/>
              <p:cNvSpPr txBox="1"/>
              <p:nvPr/>
            </p:nvSpPr>
            <p:spPr>
              <a:xfrm>
                <a:off x="3207648" y="6527587"/>
                <a:ext cx="1200970" cy="246221"/>
              </a:xfrm>
              <a:prstGeom prst="rect">
                <a:avLst/>
              </a:prstGeom>
              <a:noFill/>
            </p:spPr>
            <p:txBody>
              <a:bodyPr wrap="none" rtlCol="0">
                <a:spAutoFit/>
              </a:bodyPr>
              <a:lstStyle/>
              <a:p>
                <a:r>
                  <a:rPr lang="en-US" sz="1000" dirty="0" smtClean="0"/>
                  <a:t>Effective AEFA Rate</a:t>
                </a:r>
                <a:endParaRPr lang="en-US" sz="1000" dirty="0"/>
              </a:p>
            </p:txBody>
          </p:sp>
        </p:grpSp>
        <p:cxnSp>
          <p:nvCxnSpPr>
            <p:cNvPr id="106" name="Straight Connector 105"/>
            <p:cNvCxnSpPr/>
            <p:nvPr/>
          </p:nvCxnSpPr>
          <p:spPr>
            <a:xfrm flipH="1">
              <a:off x="2217032" y="6141088"/>
              <a:ext cx="990600" cy="0"/>
            </a:xfrm>
            <a:prstGeom prst="line">
              <a:avLst/>
            </a:prstGeom>
            <a:ln w="158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07" name="TextBox 106"/>
            <p:cNvSpPr txBox="1"/>
            <p:nvPr/>
          </p:nvSpPr>
          <p:spPr>
            <a:xfrm>
              <a:off x="3207632" y="6013215"/>
              <a:ext cx="1582484" cy="246221"/>
            </a:xfrm>
            <a:prstGeom prst="rect">
              <a:avLst/>
            </a:prstGeom>
            <a:noFill/>
          </p:spPr>
          <p:txBody>
            <a:bodyPr wrap="none" rtlCol="0">
              <a:spAutoFit/>
            </a:bodyPr>
            <a:lstStyle/>
            <a:p>
              <a:r>
                <a:rPr lang="en-US" sz="1000" dirty="0" smtClean="0"/>
                <a:t>Individual Income Tax Rate</a:t>
              </a:r>
              <a:endParaRPr lang="en-US" sz="1000" dirty="0"/>
            </a:p>
          </p:txBody>
        </p:sp>
      </p:grpSp>
      <p:pic>
        <p:nvPicPr>
          <p:cNvPr id="11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205" y="6041665"/>
            <a:ext cx="997884" cy="475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1" name="Freeform 80"/>
          <p:cNvSpPr/>
          <p:nvPr/>
        </p:nvSpPr>
        <p:spPr>
          <a:xfrm>
            <a:off x="1181285" y="3172351"/>
            <a:ext cx="7307910" cy="2194030"/>
          </a:xfrm>
          <a:custGeom>
            <a:avLst/>
            <a:gdLst>
              <a:gd name="connsiteX0" fmla="*/ 0 w 7315200"/>
              <a:gd name="connsiteY0" fmla="*/ 2163586 h 2163586"/>
              <a:gd name="connsiteX1" fmla="*/ 923925 w 7315200"/>
              <a:gd name="connsiteY1" fmla="*/ 1077736 h 2163586"/>
              <a:gd name="connsiteX2" fmla="*/ 1381125 w 7315200"/>
              <a:gd name="connsiteY2" fmla="*/ 725311 h 2163586"/>
              <a:gd name="connsiteX3" fmla="*/ 1847850 w 7315200"/>
              <a:gd name="connsiteY3" fmla="*/ 506236 h 2163586"/>
              <a:gd name="connsiteX4" fmla="*/ 2781300 w 7315200"/>
              <a:gd name="connsiteY4" fmla="*/ 230011 h 2163586"/>
              <a:gd name="connsiteX5" fmla="*/ 3686175 w 7315200"/>
              <a:gd name="connsiteY5" fmla="*/ 115711 h 2163586"/>
              <a:gd name="connsiteX6" fmla="*/ 4600575 w 7315200"/>
              <a:gd name="connsiteY6" fmla="*/ 49036 h 2163586"/>
              <a:gd name="connsiteX7" fmla="*/ 5476875 w 7315200"/>
              <a:gd name="connsiteY7" fmla="*/ 20461 h 2163586"/>
              <a:gd name="connsiteX8" fmla="*/ 6391275 w 7315200"/>
              <a:gd name="connsiteY8" fmla="*/ 1411 h 2163586"/>
              <a:gd name="connsiteX9" fmla="*/ 7315200 w 7315200"/>
              <a:gd name="connsiteY9" fmla="*/ 1411 h 2163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315200" h="2163586">
                <a:moveTo>
                  <a:pt x="0" y="2163586"/>
                </a:moveTo>
                <a:cubicBezTo>
                  <a:pt x="346869" y="1740517"/>
                  <a:pt x="693738" y="1317448"/>
                  <a:pt x="923925" y="1077736"/>
                </a:cubicBezTo>
                <a:cubicBezTo>
                  <a:pt x="1154112" y="838024"/>
                  <a:pt x="1227138" y="820561"/>
                  <a:pt x="1381125" y="725311"/>
                </a:cubicBezTo>
                <a:cubicBezTo>
                  <a:pt x="1535113" y="630061"/>
                  <a:pt x="1614487" y="588786"/>
                  <a:pt x="1847850" y="506236"/>
                </a:cubicBezTo>
                <a:cubicBezTo>
                  <a:pt x="2081213" y="423686"/>
                  <a:pt x="2474913" y="295098"/>
                  <a:pt x="2781300" y="230011"/>
                </a:cubicBezTo>
                <a:cubicBezTo>
                  <a:pt x="3087687" y="164924"/>
                  <a:pt x="3382963" y="145873"/>
                  <a:pt x="3686175" y="115711"/>
                </a:cubicBezTo>
                <a:cubicBezTo>
                  <a:pt x="3989387" y="85549"/>
                  <a:pt x="4302125" y="64911"/>
                  <a:pt x="4600575" y="49036"/>
                </a:cubicBezTo>
                <a:cubicBezTo>
                  <a:pt x="4899025" y="33161"/>
                  <a:pt x="5476875" y="20461"/>
                  <a:pt x="5476875" y="20461"/>
                </a:cubicBezTo>
                <a:lnTo>
                  <a:pt x="6391275" y="1411"/>
                </a:lnTo>
                <a:cubicBezTo>
                  <a:pt x="6697662" y="-1764"/>
                  <a:pt x="7315200" y="1411"/>
                  <a:pt x="7315200" y="1411"/>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972162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Effective Rate for Single Person Spending</a:t>
            </a:r>
            <a:endParaRPr lang="en-US" sz="2800" b="1" dirty="0"/>
          </a:p>
        </p:txBody>
      </p:sp>
      <p:graphicFrame>
        <p:nvGraphicFramePr>
          <p:cNvPr id="59" name="Content Placeholder 3"/>
          <p:cNvGraphicFramePr>
            <a:graphicFrameLocks noGrp="1"/>
          </p:cNvGraphicFramePr>
          <p:nvPr>
            <p:ph idx="1"/>
            <p:extLst>
              <p:ext uri="{D42A27DB-BD31-4B8C-83A1-F6EECF244321}">
                <p14:modId xmlns:p14="http://schemas.microsoft.com/office/powerpoint/2010/main" val="472786021"/>
              </p:ext>
            </p:extLst>
          </p:nvPr>
        </p:nvGraphicFramePr>
        <p:xfrm>
          <a:off x="1269090" y="1521844"/>
          <a:ext cx="7315200" cy="2966720"/>
        </p:xfrm>
        <a:graphic>
          <a:graphicData uri="http://schemas.openxmlformats.org/drawingml/2006/table">
            <a:tbl>
              <a:tblPr firstRow="1" bandRow="1">
                <a:tableStyleId>{073A0DAA-6AF3-43AB-8588-CEC1D06C72B9}</a:tableStyleId>
              </a:tblPr>
              <a:tblGrid>
                <a:gridCol w="914400"/>
                <a:gridCol w="6400800"/>
              </a:tblGrid>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7" name="TextBox 66"/>
          <p:cNvSpPr txBox="1"/>
          <p:nvPr/>
        </p:nvSpPr>
        <p:spPr>
          <a:xfrm>
            <a:off x="554715" y="4243057"/>
            <a:ext cx="712054" cy="369332"/>
          </a:xfrm>
          <a:prstGeom prst="rect">
            <a:avLst/>
          </a:prstGeom>
          <a:noFill/>
        </p:spPr>
        <p:txBody>
          <a:bodyPr wrap="none" rtlCol="0">
            <a:spAutoFit/>
          </a:bodyPr>
          <a:lstStyle/>
          <a:p>
            <a:r>
              <a:rPr lang="en-US" dirty="0" smtClean="0"/>
              <a:t>-6.0%</a:t>
            </a:r>
            <a:endParaRPr lang="en-US" dirty="0"/>
          </a:p>
        </p:txBody>
      </p:sp>
      <p:sp>
        <p:nvSpPr>
          <p:cNvPr id="71" name="TextBox 70"/>
          <p:cNvSpPr txBox="1"/>
          <p:nvPr/>
        </p:nvSpPr>
        <p:spPr>
          <a:xfrm>
            <a:off x="569002" y="1632972"/>
            <a:ext cx="694421" cy="369332"/>
          </a:xfrm>
          <a:prstGeom prst="rect">
            <a:avLst/>
          </a:prstGeom>
          <a:noFill/>
        </p:spPr>
        <p:txBody>
          <a:bodyPr wrap="none" rtlCol="0">
            <a:spAutoFit/>
          </a:bodyPr>
          <a:lstStyle/>
          <a:p>
            <a:r>
              <a:rPr lang="en-US" dirty="0"/>
              <a:t> </a:t>
            </a:r>
            <a:r>
              <a:rPr lang="en-US" dirty="0" smtClean="0"/>
              <a:t>8.0%</a:t>
            </a:r>
            <a:endParaRPr lang="en-US" dirty="0"/>
          </a:p>
        </p:txBody>
      </p:sp>
      <p:sp>
        <p:nvSpPr>
          <p:cNvPr id="72" name="TextBox 71"/>
          <p:cNvSpPr txBox="1"/>
          <p:nvPr/>
        </p:nvSpPr>
        <p:spPr>
          <a:xfrm>
            <a:off x="554715" y="1990396"/>
            <a:ext cx="694421" cy="369332"/>
          </a:xfrm>
          <a:prstGeom prst="rect">
            <a:avLst/>
          </a:prstGeom>
          <a:noFill/>
        </p:spPr>
        <p:txBody>
          <a:bodyPr wrap="none" rtlCol="0">
            <a:spAutoFit/>
          </a:bodyPr>
          <a:lstStyle/>
          <a:p>
            <a:r>
              <a:rPr lang="en-US" dirty="0"/>
              <a:t> </a:t>
            </a:r>
            <a:r>
              <a:rPr lang="en-US" dirty="0" smtClean="0"/>
              <a:t>6.0%</a:t>
            </a:r>
            <a:endParaRPr lang="en-US" dirty="0"/>
          </a:p>
        </p:txBody>
      </p:sp>
      <p:sp>
        <p:nvSpPr>
          <p:cNvPr id="73" name="TextBox 72"/>
          <p:cNvSpPr txBox="1"/>
          <p:nvPr/>
        </p:nvSpPr>
        <p:spPr>
          <a:xfrm>
            <a:off x="554715" y="2340441"/>
            <a:ext cx="694421" cy="369332"/>
          </a:xfrm>
          <a:prstGeom prst="rect">
            <a:avLst/>
          </a:prstGeom>
          <a:noFill/>
        </p:spPr>
        <p:txBody>
          <a:bodyPr wrap="none" rtlCol="0">
            <a:spAutoFit/>
          </a:bodyPr>
          <a:lstStyle/>
          <a:p>
            <a:r>
              <a:rPr lang="en-US" dirty="0" smtClean="0"/>
              <a:t> 4.0%</a:t>
            </a:r>
            <a:endParaRPr lang="en-US" dirty="0"/>
          </a:p>
        </p:txBody>
      </p:sp>
      <p:sp>
        <p:nvSpPr>
          <p:cNvPr id="74" name="TextBox 73"/>
          <p:cNvSpPr txBox="1"/>
          <p:nvPr/>
        </p:nvSpPr>
        <p:spPr>
          <a:xfrm>
            <a:off x="554715" y="2726439"/>
            <a:ext cx="694421" cy="369332"/>
          </a:xfrm>
          <a:prstGeom prst="rect">
            <a:avLst/>
          </a:prstGeom>
          <a:noFill/>
        </p:spPr>
        <p:txBody>
          <a:bodyPr wrap="none" rtlCol="0">
            <a:spAutoFit/>
          </a:bodyPr>
          <a:lstStyle/>
          <a:p>
            <a:r>
              <a:rPr lang="en-US" dirty="0"/>
              <a:t> </a:t>
            </a:r>
            <a:r>
              <a:rPr lang="en-US" dirty="0" smtClean="0"/>
              <a:t>2.0%</a:t>
            </a:r>
            <a:endParaRPr lang="en-US" dirty="0"/>
          </a:p>
        </p:txBody>
      </p:sp>
      <p:sp>
        <p:nvSpPr>
          <p:cNvPr id="75" name="TextBox 74"/>
          <p:cNvSpPr txBox="1"/>
          <p:nvPr/>
        </p:nvSpPr>
        <p:spPr>
          <a:xfrm>
            <a:off x="554715" y="3107439"/>
            <a:ext cx="712054" cy="369332"/>
          </a:xfrm>
          <a:prstGeom prst="rect">
            <a:avLst/>
          </a:prstGeom>
          <a:noFill/>
        </p:spPr>
        <p:txBody>
          <a:bodyPr wrap="none" rtlCol="0">
            <a:spAutoFit/>
          </a:bodyPr>
          <a:lstStyle/>
          <a:p>
            <a:r>
              <a:rPr lang="en-US" dirty="0" smtClean="0"/>
              <a:t>-0.0%</a:t>
            </a:r>
            <a:endParaRPr lang="en-US" dirty="0"/>
          </a:p>
        </p:txBody>
      </p:sp>
      <p:sp>
        <p:nvSpPr>
          <p:cNvPr id="76" name="TextBox 75"/>
          <p:cNvSpPr txBox="1"/>
          <p:nvPr/>
        </p:nvSpPr>
        <p:spPr>
          <a:xfrm>
            <a:off x="554715" y="3478914"/>
            <a:ext cx="712054" cy="369332"/>
          </a:xfrm>
          <a:prstGeom prst="rect">
            <a:avLst/>
          </a:prstGeom>
          <a:noFill/>
        </p:spPr>
        <p:txBody>
          <a:bodyPr wrap="none" rtlCol="0">
            <a:spAutoFit/>
          </a:bodyPr>
          <a:lstStyle/>
          <a:p>
            <a:r>
              <a:rPr lang="en-US" dirty="0" smtClean="0"/>
              <a:t>-2.0%</a:t>
            </a:r>
            <a:endParaRPr lang="en-US" dirty="0"/>
          </a:p>
        </p:txBody>
      </p:sp>
      <p:sp>
        <p:nvSpPr>
          <p:cNvPr id="77" name="TextBox 76"/>
          <p:cNvSpPr txBox="1"/>
          <p:nvPr/>
        </p:nvSpPr>
        <p:spPr>
          <a:xfrm>
            <a:off x="554715" y="3859914"/>
            <a:ext cx="712054" cy="369332"/>
          </a:xfrm>
          <a:prstGeom prst="rect">
            <a:avLst/>
          </a:prstGeom>
          <a:noFill/>
        </p:spPr>
        <p:txBody>
          <a:bodyPr wrap="none" rtlCol="0">
            <a:spAutoFit/>
          </a:bodyPr>
          <a:lstStyle/>
          <a:p>
            <a:r>
              <a:rPr lang="en-US" dirty="0" smtClean="0"/>
              <a:t>-4.0%</a:t>
            </a:r>
            <a:endParaRPr lang="en-US" dirty="0"/>
          </a:p>
        </p:txBody>
      </p:sp>
      <p:cxnSp>
        <p:nvCxnSpPr>
          <p:cNvPr id="78" name="Straight Connector 77"/>
          <p:cNvCxnSpPr/>
          <p:nvPr/>
        </p:nvCxnSpPr>
        <p:spPr>
          <a:xfrm flipH="1">
            <a:off x="1269090" y="2164468"/>
            <a:ext cx="7315200" cy="0"/>
          </a:xfrm>
          <a:prstGeom prst="line">
            <a:avLst/>
          </a:prstGeom>
          <a:ln w="15875">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1269090" y="2262098"/>
            <a:ext cx="7315200" cy="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flipH="1">
            <a:off x="1269090" y="2583564"/>
            <a:ext cx="7315200"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1447708" y="2995524"/>
            <a:ext cx="2357" cy="155"/>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1590513" y="2432446"/>
            <a:ext cx="6993777"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1354865" y="2593759"/>
            <a:ext cx="235648"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1276380" y="3008060"/>
            <a:ext cx="78485"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1354849" y="2583564"/>
            <a:ext cx="0" cy="422800"/>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H="1">
            <a:off x="1583473" y="2432446"/>
            <a:ext cx="7040" cy="160618"/>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1285763" y="2844562"/>
            <a:ext cx="389850" cy="215444"/>
          </a:xfrm>
          <a:prstGeom prst="rect">
            <a:avLst/>
          </a:prstGeom>
          <a:noFill/>
        </p:spPr>
        <p:txBody>
          <a:bodyPr wrap="none" rtlCol="0">
            <a:spAutoFit/>
          </a:bodyPr>
          <a:lstStyle/>
          <a:p>
            <a:r>
              <a:rPr lang="en-US" sz="800" dirty="0" smtClean="0"/>
              <a:t>$500</a:t>
            </a:r>
            <a:endParaRPr lang="en-US" sz="800" dirty="0"/>
          </a:p>
        </p:txBody>
      </p:sp>
      <p:sp>
        <p:nvSpPr>
          <p:cNvPr id="88" name="TextBox 87"/>
          <p:cNvSpPr txBox="1"/>
          <p:nvPr/>
        </p:nvSpPr>
        <p:spPr>
          <a:xfrm>
            <a:off x="1518434" y="2408877"/>
            <a:ext cx="466794" cy="215444"/>
          </a:xfrm>
          <a:prstGeom prst="rect">
            <a:avLst/>
          </a:prstGeom>
          <a:noFill/>
        </p:spPr>
        <p:txBody>
          <a:bodyPr wrap="none" rtlCol="0">
            <a:spAutoFit/>
          </a:bodyPr>
          <a:lstStyle/>
          <a:p>
            <a:r>
              <a:rPr lang="en-US" sz="800" dirty="0" smtClean="0"/>
              <a:t>$3,000</a:t>
            </a:r>
            <a:endParaRPr lang="en-US" sz="800" dirty="0"/>
          </a:p>
        </p:txBody>
      </p:sp>
      <p:sp>
        <p:nvSpPr>
          <p:cNvPr id="89" name="TextBox 88"/>
          <p:cNvSpPr txBox="1"/>
          <p:nvPr/>
        </p:nvSpPr>
        <p:spPr>
          <a:xfrm>
            <a:off x="8530070" y="2128185"/>
            <a:ext cx="386644" cy="215444"/>
          </a:xfrm>
          <a:prstGeom prst="rect">
            <a:avLst/>
          </a:prstGeom>
          <a:noFill/>
        </p:spPr>
        <p:txBody>
          <a:bodyPr wrap="none" rtlCol="0">
            <a:spAutoFit/>
          </a:bodyPr>
          <a:lstStyle/>
          <a:p>
            <a:r>
              <a:rPr lang="en-US" sz="800" dirty="0" smtClean="0"/>
              <a:t>6.0%</a:t>
            </a:r>
            <a:endParaRPr lang="en-US" sz="800" dirty="0"/>
          </a:p>
        </p:txBody>
      </p:sp>
      <p:sp>
        <p:nvSpPr>
          <p:cNvPr id="90" name="TextBox 89"/>
          <p:cNvSpPr txBox="1"/>
          <p:nvPr/>
        </p:nvSpPr>
        <p:spPr>
          <a:xfrm>
            <a:off x="8530820" y="2294551"/>
            <a:ext cx="386644" cy="215444"/>
          </a:xfrm>
          <a:prstGeom prst="rect">
            <a:avLst/>
          </a:prstGeom>
          <a:noFill/>
        </p:spPr>
        <p:txBody>
          <a:bodyPr wrap="none" rtlCol="0">
            <a:spAutoFit/>
          </a:bodyPr>
          <a:lstStyle/>
          <a:p>
            <a:r>
              <a:rPr lang="en-US" sz="800" dirty="0" smtClean="0"/>
              <a:t>5.0%</a:t>
            </a:r>
            <a:endParaRPr lang="en-US" sz="800" dirty="0"/>
          </a:p>
        </p:txBody>
      </p:sp>
      <p:sp>
        <p:nvSpPr>
          <p:cNvPr id="91" name="TextBox 90"/>
          <p:cNvSpPr txBox="1"/>
          <p:nvPr/>
        </p:nvSpPr>
        <p:spPr>
          <a:xfrm>
            <a:off x="8529523" y="2449651"/>
            <a:ext cx="386644" cy="215444"/>
          </a:xfrm>
          <a:prstGeom prst="rect">
            <a:avLst/>
          </a:prstGeom>
          <a:noFill/>
        </p:spPr>
        <p:txBody>
          <a:bodyPr wrap="none" rtlCol="0">
            <a:spAutoFit/>
          </a:bodyPr>
          <a:lstStyle/>
          <a:p>
            <a:r>
              <a:rPr lang="en-US" sz="800" dirty="0" smtClean="0"/>
              <a:t>4.0%</a:t>
            </a:r>
            <a:endParaRPr lang="en-US" sz="800" dirty="0"/>
          </a:p>
        </p:txBody>
      </p:sp>
      <p:sp>
        <p:nvSpPr>
          <p:cNvPr id="92" name="TextBox 91"/>
          <p:cNvSpPr txBox="1"/>
          <p:nvPr/>
        </p:nvSpPr>
        <p:spPr>
          <a:xfrm>
            <a:off x="8529497" y="2032157"/>
            <a:ext cx="386644" cy="215444"/>
          </a:xfrm>
          <a:prstGeom prst="rect">
            <a:avLst/>
          </a:prstGeom>
          <a:noFill/>
        </p:spPr>
        <p:txBody>
          <a:bodyPr wrap="none" rtlCol="0">
            <a:spAutoFit/>
          </a:bodyPr>
          <a:lstStyle/>
          <a:p>
            <a:r>
              <a:rPr lang="en-US" sz="800" dirty="0" smtClean="0"/>
              <a:t>6.5%</a:t>
            </a:r>
            <a:endParaRPr lang="en-US" sz="800" dirty="0"/>
          </a:p>
        </p:txBody>
      </p:sp>
      <p:cxnSp>
        <p:nvCxnSpPr>
          <p:cNvPr id="93" name="Straight Connector 92"/>
          <p:cNvCxnSpPr/>
          <p:nvPr/>
        </p:nvCxnSpPr>
        <p:spPr>
          <a:xfrm>
            <a:off x="2183490" y="1526289"/>
            <a:ext cx="0" cy="2910959"/>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3097890" y="1556872"/>
            <a:ext cx="0" cy="2910959"/>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4002312" y="1557521"/>
            <a:ext cx="0" cy="2910959"/>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4936215" y="1554864"/>
            <a:ext cx="0" cy="2910959"/>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5850615" y="1554864"/>
            <a:ext cx="0" cy="2910959"/>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6736440" y="1557811"/>
            <a:ext cx="0" cy="2910959"/>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7660365" y="1545339"/>
            <a:ext cx="0" cy="2910959"/>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2640690" y="1550938"/>
            <a:ext cx="0" cy="2910959"/>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101" name="TextBox 100"/>
          <p:cNvSpPr txBox="1"/>
          <p:nvPr/>
        </p:nvSpPr>
        <p:spPr>
          <a:xfrm>
            <a:off x="1059540" y="4490707"/>
            <a:ext cx="418704" cy="369332"/>
          </a:xfrm>
          <a:prstGeom prst="rect">
            <a:avLst/>
          </a:prstGeom>
          <a:noFill/>
        </p:spPr>
        <p:txBody>
          <a:bodyPr wrap="none" rtlCol="0">
            <a:spAutoFit/>
          </a:bodyPr>
          <a:lstStyle/>
          <a:p>
            <a:r>
              <a:rPr lang="en-US" dirty="0"/>
              <a:t>$</a:t>
            </a:r>
            <a:r>
              <a:rPr lang="en-US" dirty="0" smtClean="0"/>
              <a:t>0</a:t>
            </a:r>
            <a:endParaRPr lang="en-US" dirty="0"/>
          </a:p>
        </p:txBody>
      </p:sp>
      <p:sp>
        <p:nvSpPr>
          <p:cNvPr id="110" name="TextBox 109"/>
          <p:cNvSpPr txBox="1"/>
          <p:nvPr/>
        </p:nvSpPr>
        <p:spPr>
          <a:xfrm>
            <a:off x="3407262" y="2985366"/>
            <a:ext cx="3076998" cy="400110"/>
          </a:xfrm>
          <a:prstGeom prst="rect">
            <a:avLst/>
          </a:prstGeom>
          <a:noFill/>
        </p:spPr>
        <p:txBody>
          <a:bodyPr wrap="square" rtlCol="0">
            <a:spAutoFit/>
          </a:bodyPr>
          <a:lstStyle/>
          <a:p>
            <a:r>
              <a:rPr lang="en-US" sz="1000" b="1" dirty="0" smtClean="0"/>
              <a:t>*Note: Buying </a:t>
            </a:r>
            <a:r>
              <a:rPr lang="en-US" sz="1000" b="1" dirty="0"/>
              <a:t>used products, saving and investing means 0% </a:t>
            </a:r>
            <a:r>
              <a:rPr lang="en-US" sz="1000" b="1" dirty="0" smtClean="0"/>
              <a:t>consumption </a:t>
            </a:r>
            <a:r>
              <a:rPr lang="en-US" sz="1000" b="1" dirty="0"/>
              <a:t>tax on a consumer’s </a:t>
            </a:r>
            <a:r>
              <a:rPr lang="en-US" sz="1000" b="1" dirty="0" smtClean="0"/>
              <a:t>spending.</a:t>
            </a:r>
            <a:endParaRPr lang="en-US" sz="1000" b="1" dirty="0"/>
          </a:p>
        </p:txBody>
      </p:sp>
      <p:grpSp>
        <p:nvGrpSpPr>
          <p:cNvPr id="4" name="Group 3"/>
          <p:cNvGrpSpPr/>
          <p:nvPr/>
        </p:nvGrpSpPr>
        <p:grpSpPr>
          <a:xfrm>
            <a:off x="6680196" y="3392494"/>
            <a:ext cx="1970549" cy="1096088"/>
            <a:chOff x="6680196" y="3392494"/>
            <a:chExt cx="1970549" cy="1096088"/>
          </a:xfrm>
        </p:grpSpPr>
        <p:sp>
          <p:nvSpPr>
            <p:cNvPr id="112" name="Rectangle 111"/>
            <p:cNvSpPr/>
            <p:nvPr/>
          </p:nvSpPr>
          <p:spPr>
            <a:xfrm>
              <a:off x="6680196" y="3392494"/>
              <a:ext cx="1894348" cy="109608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13" name="TextBox 112"/>
            <p:cNvSpPr txBox="1"/>
            <p:nvPr/>
          </p:nvSpPr>
          <p:spPr>
            <a:xfrm>
              <a:off x="6821949" y="3409725"/>
              <a:ext cx="1828796" cy="983666"/>
            </a:xfrm>
            <a:prstGeom prst="rect">
              <a:avLst/>
            </a:prstGeom>
            <a:noFill/>
          </p:spPr>
          <p:txBody>
            <a:bodyPr wrap="square" rtlCol="0">
              <a:spAutoFit/>
            </a:bodyPr>
            <a:lstStyle/>
            <a:p>
              <a:r>
                <a:rPr lang="en-US" sz="800" b="1" dirty="0" smtClean="0"/>
                <a:t>PL = Poverty Level for a given sized household</a:t>
              </a:r>
            </a:p>
            <a:p>
              <a:r>
                <a:rPr lang="en-US" sz="800" b="1" dirty="0" smtClean="0"/>
                <a:t>#1 = 1-1/2 times PL spending</a:t>
              </a:r>
            </a:p>
            <a:p>
              <a:r>
                <a:rPr lang="en-US" sz="800" b="1" dirty="0" smtClean="0"/>
                <a:t>#2 = 2 times PL</a:t>
              </a:r>
            </a:p>
            <a:p>
              <a:r>
                <a:rPr lang="en-US" sz="800" b="1" dirty="0" smtClean="0"/>
                <a:t>#3 = 2 times #2</a:t>
              </a:r>
            </a:p>
            <a:p>
              <a:r>
                <a:rPr lang="en-US" sz="800" b="1" dirty="0" smtClean="0"/>
                <a:t>#4 = 2 times #3</a:t>
              </a:r>
            </a:p>
            <a:p>
              <a:r>
                <a:rPr lang="en-US" sz="800" b="1" dirty="0" smtClean="0"/>
                <a:t>#5 = 2 times #4</a:t>
              </a:r>
            </a:p>
            <a:p>
              <a:r>
                <a:rPr lang="en-US" sz="800" b="1" dirty="0" smtClean="0"/>
                <a:t>etc.</a:t>
              </a:r>
            </a:p>
          </p:txBody>
        </p:sp>
      </p:grpSp>
      <p:sp>
        <p:nvSpPr>
          <p:cNvPr id="114" name="TextBox 113"/>
          <p:cNvSpPr txBox="1"/>
          <p:nvPr/>
        </p:nvSpPr>
        <p:spPr>
          <a:xfrm>
            <a:off x="6172152" y="5762944"/>
            <a:ext cx="1452514" cy="369332"/>
          </a:xfrm>
          <a:prstGeom prst="rect">
            <a:avLst/>
          </a:prstGeom>
          <a:noFill/>
        </p:spPr>
        <p:txBody>
          <a:bodyPr wrap="none" rtlCol="0">
            <a:spAutoFit/>
          </a:bodyPr>
          <a:lstStyle/>
          <a:p>
            <a:r>
              <a:rPr lang="en-US" dirty="0" smtClean="0"/>
              <a:t>Dollars Spent</a:t>
            </a:r>
            <a:endParaRPr lang="en-US" dirty="0"/>
          </a:p>
        </p:txBody>
      </p:sp>
      <p:sp>
        <p:nvSpPr>
          <p:cNvPr id="115" name="Right Arrow 114"/>
          <p:cNvSpPr/>
          <p:nvPr/>
        </p:nvSpPr>
        <p:spPr>
          <a:xfrm rot="16200000">
            <a:off x="115522" y="1798935"/>
            <a:ext cx="685800" cy="1983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TextBox 115"/>
          <p:cNvSpPr txBox="1"/>
          <p:nvPr/>
        </p:nvSpPr>
        <p:spPr>
          <a:xfrm rot="16200000">
            <a:off x="-42841" y="2548761"/>
            <a:ext cx="963022" cy="369332"/>
          </a:xfrm>
          <a:prstGeom prst="rect">
            <a:avLst/>
          </a:prstGeom>
          <a:noFill/>
        </p:spPr>
        <p:txBody>
          <a:bodyPr wrap="square" rtlCol="0">
            <a:spAutoFit/>
          </a:bodyPr>
          <a:lstStyle/>
          <a:p>
            <a:r>
              <a:rPr lang="en-US" dirty="0" smtClean="0"/>
              <a:t>Tax Rate</a:t>
            </a:r>
            <a:endParaRPr lang="en-US" dirty="0"/>
          </a:p>
        </p:txBody>
      </p:sp>
      <p:sp>
        <p:nvSpPr>
          <p:cNvPr id="117" name="Right Arrow 116"/>
          <p:cNvSpPr/>
          <p:nvPr/>
        </p:nvSpPr>
        <p:spPr>
          <a:xfrm>
            <a:off x="7614405" y="5872012"/>
            <a:ext cx="685800" cy="1983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TextBox 117"/>
          <p:cNvSpPr txBox="1"/>
          <p:nvPr/>
        </p:nvSpPr>
        <p:spPr>
          <a:xfrm>
            <a:off x="3497952" y="1520382"/>
            <a:ext cx="2468946" cy="369332"/>
          </a:xfrm>
          <a:prstGeom prst="rect">
            <a:avLst/>
          </a:prstGeom>
          <a:noFill/>
        </p:spPr>
        <p:txBody>
          <a:bodyPr wrap="none" rtlCol="0">
            <a:spAutoFit/>
          </a:bodyPr>
          <a:lstStyle/>
          <a:p>
            <a:r>
              <a:rPr lang="en-US" b="1" dirty="0" smtClean="0">
                <a:latin typeface="Tahoma" panose="020B0604030504040204" pitchFamily="34" charset="0"/>
                <a:ea typeface="Tahoma" panose="020B0604030504040204" pitchFamily="34" charset="0"/>
                <a:cs typeface="Tahoma" panose="020B0604030504040204" pitchFamily="34" charset="0"/>
              </a:rPr>
              <a:t>Effective AEFA Rate</a:t>
            </a:r>
            <a:endParaRPr lang="en-US" b="1" dirty="0">
              <a:latin typeface="Tahoma" panose="020B0604030504040204" pitchFamily="34" charset="0"/>
              <a:ea typeface="Tahoma" panose="020B0604030504040204" pitchFamily="34" charset="0"/>
              <a:cs typeface="Tahoma" panose="020B0604030504040204" pitchFamily="34" charset="0"/>
            </a:endParaRPr>
          </a:p>
        </p:txBody>
      </p:sp>
      <p:grpSp>
        <p:nvGrpSpPr>
          <p:cNvPr id="3" name="Group 2"/>
          <p:cNvGrpSpPr/>
          <p:nvPr/>
        </p:nvGrpSpPr>
        <p:grpSpPr>
          <a:xfrm>
            <a:off x="2362172" y="5672133"/>
            <a:ext cx="2826375" cy="870126"/>
            <a:chOff x="2362172" y="5672133"/>
            <a:chExt cx="2826375" cy="870126"/>
          </a:xfrm>
        </p:grpSpPr>
        <p:grpSp>
          <p:nvGrpSpPr>
            <p:cNvPr id="120" name="Group 119"/>
            <p:cNvGrpSpPr/>
            <p:nvPr/>
          </p:nvGrpSpPr>
          <p:grpSpPr>
            <a:xfrm>
              <a:off x="2362188" y="5672133"/>
              <a:ext cx="2826359" cy="717726"/>
              <a:chOff x="2217048" y="5903682"/>
              <a:chExt cx="2826359" cy="717726"/>
            </a:xfrm>
          </p:grpSpPr>
          <p:cxnSp>
            <p:nvCxnSpPr>
              <p:cNvPr id="126" name="Straight Connector 125"/>
              <p:cNvCxnSpPr/>
              <p:nvPr/>
            </p:nvCxnSpPr>
            <p:spPr>
              <a:xfrm flipH="1">
                <a:off x="2217048" y="6031555"/>
                <a:ext cx="990600" cy="0"/>
              </a:xfrm>
              <a:prstGeom prst="line">
                <a:avLst/>
              </a:prstGeom>
              <a:ln w="15875">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flipH="1">
                <a:off x="2217049" y="6343125"/>
                <a:ext cx="990600" cy="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flipH="1">
                <a:off x="2217048" y="6498297"/>
                <a:ext cx="990599" cy="0"/>
              </a:xfrm>
              <a:prstGeom prst="line">
                <a:avLst/>
              </a:prstGeom>
              <a:ln w="15875">
                <a:solidFill>
                  <a:srgbClr val="00B050"/>
                </a:solidFill>
              </a:ln>
            </p:spPr>
            <p:style>
              <a:lnRef idx="1">
                <a:schemeClr val="accent1"/>
              </a:lnRef>
              <a:fillRef idx="0">
                <a:schemeClr val="accent1"/>
              </a:fillRef>
              <a:effectRef idx="0">
                <a:schemeClr val="accent1"/>
              </a:effectRef>
              <a:fontRef idx="minor">
                <a:schemeClr val="tx1"/>
              </a:fontRef>
            </p:style>
          </p:cxnSp>
          <p:sp>
            <p:nvSpPr>
              <p:cNvPr id="129" name="TextBox 128"/>
              <p:cNvSpPr txBox="1"/>
              <p:nvPr/>
            </p:nvSpPr>
            <p:spPr>
              <a:xfrm>
                <a:off x="3207648" y="5903682"/>
                <a:ext cx="1604927" cy="246221"/>
              </a:xfrm>
              <a:prstGeom prst="rect">
                <a:avLst/>
              </a:prstGeom>
              <a:noFill/>
            </p:spPr>
            <p:txBody>
              <a:bodyPr wrap="none" rtlCol="0">
                <a:spAutoFit/>
              </a:bodyPr>
              <a:lstStyle/>
              <a:p>
                <a:r>
                  <a:rPr lang="en-US" sz="1000" dirty="0" smtClean="0"/>
                  <a:t>Corporate Income Tax Rate</a:t>
                </a:r>
                <a:endParaRPr lang="en-US" sz="1000" dirty="0"/>
              </a:p>
            </p:txBody>
          </p:sp>
          <p:sp>
            <p:nvSpPr>
              <p:cNvPr id="130" name="TextBox 129"/>
              <p:cNvSpPr txBox="1"/>
              <p:nvPr/>
            </p:nvSpPr>
            <p:spPr>
              <a:xfrm>
                <a:off x="3207648" y="6222787"/>
                <a:ext cx="1242648" cy="246221"/>
              </a:xfrm>
              <a:prstGeom prst="rect">
                <a:avLst/>
              </a:prstGeom>
              <a:noFill/>
            </p:spPr>
            <p:txBody>
              <a:bodyPr wrap="none" rtlCol="0">
                <a:spAutoFit/>
              </a:bodyPr>
              <a:lstStyle/>
              <a:p>
                <a:r>
                  <a:rPr lang="en-US" sz="1000" dirty="0" smtClean="0"/>
                  <a:t>AEFA Proposed Rate</a:t>
                </a:r>
                <a:endParaRPr lang="en-US" sz="1000" dirty="0"/>
              </a:p>
            </p:txBody>
          </p:sp>
          <p:sp>
            <p:nvSpPr>
              <p:cNvPr id="131" name="TextBox 130"/>
              <p:cNvSpPr txBox="1"/>
              <p:nvPr/>
            </p:nvSpPr>
            <p:spPr>
              <a:xfrm>
                <a:off x="3207648" y="6375187"/>
                <a:ext cx="1835759" cy="246221"/>
              </a:xfrm>
              <a:prstGeom prst="rect">
                <a:avLst/>
              </a:prstGeom>
              <a:noFill/>
            </p:spPr>
            <p:txBody>
              <a:bodyPr wrap="none" rtlCol="0">
                <a:spAutoFit/>
              </a:bodyPr>
              <a:lstStyle/>
              <a:p>
                <a:r>
                  <a:rPr lang="en-US" sz="1000" dirty="0" smtClean="0"/>
                  <a:t>Current Alabama Sales Tax Rate</a:t>
                </a:r>
                <a:endParaRPr lang="en-US" sz="1000" dirty="0"/>
              </a:p>
            </p:txBody>
          </p:sp>
        </p:grpSp>
        <p:grpSp>
          <p:nvGrpSpPr>
            <p:cNvPr id="121" name="Group 120"/>
            <p:cNvGrpSpPr/>
            <p:nvPr/>
          </p:nvGrpSpPr>
          <p:grpSpPr>
            <a:xfrm>
              <a:off x="2362188" y="6296038"/>
              <a:ext cx="2191570" cy="246221"/>
              <a:chOff x="2217048" y="6527587"/>
              <a:chExt cx="2191570" cy="246221"/>
            </a:xfrm>
          </p:grpSpPr>
          <p:cxnSp>
            <p:nvCxnSpPr>
              <p:cNvPr id="124" name="Straight Connector 123"/>
              <p:cNvCxnSpPr/>
              <p:nvPr/>
            </p:nvCxnSpPr>
            <p:spPr>
              <a:xfrm flipH="1">
                <a:off x="2217048" y="6650697"/>
                <a:ext cx="990599" cy="0"/>
              </a:xfrm>
              <a:prstGeom prst="line">
                <a:avLst/>
              </a:prstGeom>
              <a:ln w="158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
            <p:nvSpPr>
              <p:cNvPr id="125" name="TextBox 124"/>
              <p:cNvSpPr txBox="1"/>
              <p:nvPr/>
            </p:nvSpPr>
            <p:spPr>
              <a:xfrm>
                <a:off x="3207648" y="6527587"/>
                <a:ext cx="1200970" cy="246221"/>
              </a:xfrm>
              <a:prstGeom prst="rect">
                <a:avLst/>
              </a:prstGeom>
              <a:noFill/>
            </p:spPr>
            <p:txBody>
              <a:bodyPr wrap="none" rtlCol="0">
                <a:spAutoFit/>
              </a:bodyPr>
              <a:lstStyle/>
              <a:p>
                <a:r>
                  <a:rPr lang="en-US" sz="1000" dirty="0" smtClean="0"/>
                  <a:t>Effective AEFA Rate</a:t>
                </a:r>
                <a:endParaRPr lang="en-US" sz="1000" dirty="0"/>
              </a:p>
            </p:txBody>
          </p:sp>
        </p:grpSp>
        <p:cxnSp>
          <p:nvCxnSpPr>
            <p:cNvPr id="122" name="Straight Connector 121"/>
            <p:cNvCxnSpPr/>
            <p:nvPr/>
          </p:nvCxnSpPr>
          <p:spPr>
            <a:xfrm flipH="1">
              <a:off x="2362172" y="5952406"/>
              <a:ext cx="990600" cy="0"/>
            </a:xfrm>
            <a:prstGeom prst="line">
              <a:avLst/>
            </a:prstGeom>
            <a:ln w="158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23" name="TextBox 122"/>
            <p:cNvSpPr txBox="1"/>
            <p:nvPr/>
          </p:nvSpPr>
          <p:spPr>
            <a:xfrm>
              <a:off x="3352772" y="5824533"/>
              <a:ext cx="1582484" cy="246221"/>
            </a:xfrm>
            <a:prstGeom prst="rect">
              <a:avLst/>
            </a:prstGeom>
            <a:noFill/>
          </p:spPr>
          <p:txBody>
            <a:bodyPr wrap="none" rtlCol="0">
              <a:spAutoFit/>
            </a:bodyPr>
            <a:lstStyle/>
            <a:p>
              <a:r>
                <a:rPr lang="en-US" sz="1000" dirty="0" smtClean="0"/>
                <a:t>Individual Income Tax Rate</a:t>
              </a:r>
              <a:endParaRPr lang="en-US" sz="1000" dirty="0"/>
            </a:p>
          </p:txBody>
        </p:sp>
      </p:grpSp>
      <p:pic>
        <p:nvPicPr>
          <p:cNvPr id="13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8289" y="6027151"/>
            <a:ext cx="997884" cy="475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6" name="TextBox 135"/>
          <p:cNvSpPr txBox="1"/>
          <p:nvPr/>
        </p:nvSpPr>
        <p:spPr>
          <a:xfrm rot="16200000">
            <a:off x="1711246" y="4784118"/>
            <a:ext cx="944489" cy="369332"/>
          </a:xfrm>
          <a:prstGeom prst="rect">
            <a:avLst/>
          </a:prstGeom>
          <a:noFill/>
        </p:spPr>
        <p:txBody>
          <a:bodyPr wrap="none" rtlCol="0">
            <a:spAutoFit/>
          </a:bodyPr>
          <a:lstStyle/>
          <a:p>
            <a:r>
              <a:rPr lang="en-US" dirty="0" smtClean="0"/>
              <a:t>$12,060</a:t>
            </a:r>
            <a:endParaRPr lang="en-US" dirty="0"/>
          </a:p>
        </p:txBody>
      </p:sp>
      <p:sp>
        <p:nvSpPr>
          <p:cNvPr id="137" name="TextBox 136"/>
          <p:cNvSpPr txBox="1"/>
          <p:nvPr/>
        </p:nvSpPr>
        <p:spPr>
          <a:xfrm rot="16200000">
            <a:off x="3527153" y="4782040"/>
            <a:ext cx="944489" cy="369332"/>
          </a:xfrm>
          <a:prstGeom prst="rect">
            <a:avLst/>
          </a:prstGeom>
          <a:noFill/>
        </p:spPr>
        <p:txBody>
          <a:bodyPr wrap="none" rtlCol="0">
            <a:spAutoFit/>
          </a:bodyPr>
          <a:lstStyle/>
          <a:p>
            <a:r>
              <a:rPr lang="en-US" dirty="0" smtClean="0"/>
              <a:t>$48,240</a:t>
            </a:r>
            <a:endParaRPr lang="en-US" dirty="0"/>
          </a:p>
        </p:txBody>
      </p:sp>
      <p:sp>
        <p:nvSpPr>
          <p:cNvPr id="138" name="TextBox 137"/>
          <p:cNvSpPr txBox="1"/>
          <p:nvPr/>
        </p:nvSpPr>
        <p:spPr>
          <a:xfrm rot="16200000">
            <a:off x="4459209" y="4781512"/>
            <a:ext cx="944489" cy="369332"/>
          </a:xfrm>
          <a:prstGeom prst="rect">
            <a:avLst/>
          </a:prstGeom>
          <a:noFill/>
        </p:spPr>
        <p:txBody>
          <a:bodyPr wrap="none" rtlCol="0">
            <a:spAutoFit/>
          </a:bodyPr>
          <a:lstStyle/>
          <a:p>
            <a:r>
              <a:rPr lang="en-US" dirty="0" smtClean="0"/>
              <a:t>$96,480</a:t>
            </a:r>
            <a:endParaRPr lang="en-US" dirty="0"/>
          </a:p>
        </p:txBody>
      </p:sp>
      <p:sp>
        <p:nvSpPr>
          <p:cNvPr id="139" name="TextBox 138"/>
          <p:cNvSpPr txBox="1"/>
          <p:nvPr/>
        </p:nvSpPr>
        <p:spPr>
          <a:xfrm rot="16200000">
            <a:off x="5319861" y="4843431"/>
            <a:ext cx="1061509" cy="369332"/>
          </a:xfrm>
          <a:prstGeom prst="rect">
            <a:avLst/>
          </a:prstGeom>
          <a:noFill/>
        </p:spPr>
        <p:txBody>
          <a:bodyPr wrap="none" rtlCol="0">
            <a:spAutoFit/>
          </a:bodyPr>
          <a:lstStyle/>
          <a:p>
            <a:r>
              <a:rPr lang="en-US" dirty="0" smtClean="0"/>
              <a:t>$192,960</a:t>
            </a:r>
            <a:endParaRPr lang="en-US" dirty="0"/>
          </a:p>
        </p:txBody>
      </p:sp>
      <p:sp>
        <p:nvSpPr>
          <p:cNvPr id="140" name="TextBox 139"/>
          <p:cNvSpPr txBox="1"/>
          <p:nvPr/>
        </p:nvSpPr>
        <p:spPr>
          <a:xfrm rot="16200000">
            <a:off x="6149442" y="4840825"/>
            <a:ext cx="1061509" cy="369332"/>
          </a:xfrm>
          <a:prstGeom prst="rect">
            <a:avLst/>
          </a:prstGeom>
          <a:noFill/>
        </p:spPr>
        <p:txBody>
          <a:bodyPr wrap="none" rtlCol="0">
            <a:spAutoFit/>
          </a:bodyPr>
          <a:lstStyle/>
          <a:p>
            <a:r>
              <a:rPr lang="en-US" dirty="0" smtClean="0"/>
              <a:t>$385,920</a:t>
            </a:r>
            <a:endParaRPr lang="en-US" dirty="0"/>
          </a:p>
        </p:txBody>
      </p:sp>
      <p:sp>
        <p:nvSpPr>
          <p:cNvPr id="141" name="TextBox 140"/>
          <p:cNvSpPr txBox="1"/>
          <p:nvPr/>
        </p:nvSpPr>
        <p:spPr>
          <a:xfrm rot="16200000">
            <a:off x="7124721" y="4840298"/>
            <a:ext cx="1061509" cy="369332"/>
          </a:xfrm>
          <a:prstGeom prst="rect">
            <a:avLst/>
          </a:prstGeom>
          <a:noFill/>
        </p:spPr>
        <p:txBody>
          <a:bodyPr wrap="none" rtlCol="0">
            <a:spAutoFit/>
          </a:bodyPr>
          <a:lstStyle/>
          <a:p>
            <a:r>
              <a:rPr lang="en-US" dirty="0" smtClean="0"/>
              <a:t>$771,840</a:t>
            </a:r>
            <a:endParaRPr lang="en-US" dirty="0"/>
          </a:p>
        </p:txBody>
      </p:sp>
      <p:sp>
        <p:nvSpPr>
          <p:cNvPr id="142" name="TextBox 141"/>
          <p:cNvSpPr txBox="1"/>
          <p:nvPr/>
        </p:nvSpPr>
        <p:spPr>
          <a:xfrm rot="16200000">
            <a:off x="2162457" y="4784922"/>
            <a:ext cx="944489" cy="369332"/>
          </a:xfrm>
          <a:prstGeom prst="rect">
            <a:avLst/>
          </a:prstGeom>
          <a:noFill/>
        </p:spPr>
        <p:txBody>
          <a:bodyPr wrap="none" rtlCol="0">
            <a:spAutoFit/>
          </a:bodyPr>
          <a:lstStyle/>
          <a:p>
            <a:r>
              <a:rPr lang="en-US" dirty="0" smtClean="0"/>
              <a:t>$18,090</a:t>
            </a:r>
            <a:endParaRPr lang="en-US" dirty="0"/>
          </a:p>
        </p:txBody>
      </p:sp>
      <p:sp>
        <p:nvSpPr>
          <p:cNvPr id="143" name="TextBox 142"/>
          <p:cNvSpPr txBox="1"/>
          <p:nvPr/>
        </p:nvSpPr>
        <p:spPr>
          <a:xfrm rot="16200000">
            <a:off x="2624412" y="4780159"/>
            <a:ext cx="944489" cy="369332"/>
          </a:xfrm>
          <a:prstGeom prst="rect">
            <a:avLst/>
          </a:prstGeom>
          <a:noFill/>
        </p:spPr>
        <p:txBody>
          <a:bodyPr wrap="none" rtlCol="0">
            <a:spAutoFit/>
          </a:bodyPr>
          <a:lstStyle/>
          <a:p>
            <a:r>
              <a:rPr lang="en-US" dirty="0" smtClean="0"/>
              <a:t>$24,120</a:t>
            </a:r>
            <a:endParaRPr lang="en-US" dirty="0"/>
          </a:p>
        </p:txBody>
      </p:sp>
      <p:sp>
        <p:nvSpPr>
          <p:cNvPr id="68" name="Freeform 67"/>
          <p:cNvSpPr/>
          <p:nvPr/>
        </p:nvSpPr>
        <p:spPr>
          <a:xfrm>
            <a:off x="1276380" y="2279921"/>
            <a:ext cx="7307910" cy="2194030"/>
          </a:xfrm>
          <a:custGeom>
            <a:avLst/>
            <a:gdLst>
              <a:gd name="connsiteX0" fmla="*/ 0 w 7315200"/>
              <a:gd name="connsiteY0" fmla="*/ 2163586 h 2163586"/>
              <a:gd name="connsiteX1" fmla="*/ 923925 w 7315200"/>
              <a:gd name="connsiteY1" fmla="*/ 1077736 h 2163586"/>
              <a:gd name="connsiteX2" fmla="*/ 1381125 w 7315200"/>
              <a:gd name="connsiteY2" fmla="*/ 725311 h 2163586"/>
              <a:gd name="connsiteX3" fmla="*/ 1847850 w 7315200"/>
              <a:gd name="connsiteY3" fmla="*/ 506236 h 2163586"/>
              <a:gd name="connsiteX4" fmla="*/ 2781300 w 7315200"/>
              <a:gd name="connsiteY4" fmla="*/ 230011 h 2163586"/>
              <a:gd name="connsiteX5" fmla="*/ 3686175 w 7315200"/>
              <a:gd name="connsiteY5" fmla="*/ 115711 h 2163586"/>
              <a:gd name="connsiteX6" fmla="*/ 4600575 w 7315200"/>
              <a:gd name="connsiteY6" fmla="*/ 49036 h 2163586"/>
              <a:gd name="connsiteX7" fmla="*/ 5476875 w 7315200"/>
              <a:gd name="connsiteY7" fmla="*/ 20461 h 2163586"/>
              <a:gd name="connsiteX8" fmla="*/ 6391275 w 7315200"/>
              <a:gd name="connsiteY8" fmla="*/ 1411 h 2163586"/>
              <a:gd name="connsiteX9" fmla="*/ 7315200 w 7315200"/>
              <a:gd name="connsiteY9" fmla="*/ 1411 h 2163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315200" h="2163586">
                <a:moveTo>
                  <a:pt x="0" y="2163586"/>
                </a:moveTo>
                <a:cubicBezTo>
                  <a:pt x="346869" y="1740517"/>
                  <a:pt x="693738" y="1317448"/>
                  <a:pt x="923925" y="1077736"/>
                </a:cubicBezTo>
                <a:cubicBezTo>
                  <a:pt x="1154112" y="838024"/>
                  <a:pt x="1227138" y="820561"/>
                  <a:pt x="1381125" y="725311"/>
                </a:cubicBezTo>
                <a:cubicBezTo>
                  <a:pt x="1535113" y="630061"/>
                  <a:pt x="1614487" y="588786"/>
                  <a:pt x="1847850" y="506236"/>
                </a:cubicBezTo>
                <a:cubicBezTo>
                  <a:pt x="2081213" y="423686"/>
                  <a:pt x="2474913" y="295098"/>
                  <a:pt x="2781300" y="230011"/>
                </a:cubicBezTo>
                <a:cubicBezTo>
                  <a:pt x="3087687" y="164924"/>
                  <a:pt x="3382963" y="145873"/>
                  <a:pt x="3686175" y="115711"/>
                </a:cubicBezTo>
                <a:cubicBezTo>
                  <a:pt x="3989387" y="85549"/>
                  <a:pt x="4302125" y="64911"/>
                  <a:pt x="4600575" y="49036"/>
                </a:cubicBezTo>
                <a:cubicBezTo>
                  <a:pt x="4899025" y="33161"/>
                  <a:pt x="5476875" y="20461"/>
                  <a:pt x="5476875" y="20461"/>
                </a:cubicBezTo>
                <a:lnTo>
                  <a:pt x="6391275" y="1411"/>
                </a:lnTo>
                <a:cubicBezTo>
                  <a:pt x="6697662" y="-1764"/>
                  <a:pt x="7315200" y="1411"/>
                  <a:pt x="7315200" y="1411"/>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018391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1722296"/>
              </p:ext>
            </p:extLst>
          </p:nvPr>
        </p:nvGraphicFramePr>
        <p:xfrm>
          <a:off x="1269090" y="1521844"/>
          <a:ext cx="7315200" cy="2966720"/>
        </p:xfrm>
        <a:graphic>
          <a:graphicData uri="http://schemas.openxmlformats.org/drawingml/2006/table">
            <a:tbl>
              <a:tblPr firstRow="1" bandRow="1">
                <a:tableStyleId>{073A0DAA-6AF3-43AB-8588-CEC1D06C72B9}</a:tableStyleId>
              </a:tblPr>
              <a:tblGrid>
                <a:gridCol w="914400"/>
                <a:gridCol w="6400800"/>
              </a:tblGrid>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TextBox 4"/>
          <p:cNvSpPr txBox="1"/>
          <p:nvPr/>
        </p:nvSpPr>
        <p:spPr>
          <a:xfrm>
            <a:off x="554715" y="4243057"/>
            <a:ext cx="712054" cy="369332"/>
          </a:xfrm>
          <a:prstGeom prst="rect">
            <a:avLst/>
          </a:prstGeom>
          <a:noFill/>
        </p:spPr>
        <p:txBody>
          <a:bodyPr wrap="none" rtlCol="0">
            <a:spAutoFit/>
          </a:bodyPr>
          <a:lstStyle/>
          <a:p>
            <a:r>
              <a:rPr lang="en-US" dirty="0" smtClean="0"/>
              <a:t>-6.0%</a:t>
            </a:r>
            <a:endParaRPr lang="en-US" dirty="0"/>
          </a:p>
        </p:txBody>
      </p:sp>
      <p:sp>
        <p:nvSpPr>
          <p:cNvPr id="6" name="TextBox 5"/>
          <p:cNvSpPr txBox="1"/>
          <p:nvPr/>
        </p:nvSpPr>
        <p:spPr>
          <a:xfrm>
            <a:off x="569002" y="1632972"/>
            <a:ext cx="694421" cy="369332"/>
          </a:xfrm>
          <a:prstGeom prst="rect">
            <a:avLst/>
          </a:prstGeom>
          <a:noFill/>
        </p:spPr>
        <p:txBody>
          <a:bodyPr wrap="none" rtlCol="0">
            <a:spAutoFit/>
          </a:bodyPr>
          <a:lstStyle/>
          <a:p>
            <a:r>
              <a:rPr lang="en-US" dirty="0"/>
              <a:t> </a:t>
            </a:r>
            <a:r>
              <a:rPr lang="en-US" dirty="0" smtClean="0"/>
              <a:t>8.0%</a:t>
            </a:r>
            <a:endParaRPr lang="en-US" dirty="0"/>
          </a:p>
        </p:txBody>
      </p:sp>
      <p:sp>
        <p:nvSpPr>
          <p:cNvPr id="7" name="TextBox 6"/>
          <p:cNvSpPr txBox="1"/>
          <p:nvPr/>
        </p:nvSpPr>
        <p:spPr>
          <a:xfrm>
            <a:off x="554715" y="1990396"/>
            <a:ext cx="694421" cy="369332"/>
          </a:xfrm>
          <a:prstGeom prst="rect">
            <a:avLst/>
          </a:prstGeom>
          <a:noFill/>
        </p:spPr>
        <p:txBody>
          <a:bodyPr wrap="none" rtlCol="0">
            <a:spAutoFit/>
          </a:bodyPr>
          <a:lstStyle/>
          <a:p>
            <a:r>
              <a:rPr lang="en-US" dirty="0"/>
              <a:t> </a:t>
            </a:r>
            <a:r>
              <a:rPr lang="en-US" dirty="0" smtClean="0"/>
              <a:t>6.0%</a:t>
            </a:r>
            <a:endParaRPr lang="en-US" dirty="0"/>
          </a:p>
        </p:txBody>
      </p:sp>
      <p:sp>
        <p:nvSpPr>
          <p:cNvPr id="8" name="TextBox 7"/>
          <p:cNvSpPr txBox="1"/>
          <p:nvPr/>
        </p:nvSpPr>
        <p:spPr>
          <a:xfrm>
            <a:off x="554715" y="2340441"/>
            <a:ext cx="694421" cy="369332"/>
          </a:xfrm>
          <a:prstGeom prst="rect">
            <a:avLst/>
          </a:prstGeom>
          <a:noFill/>
        </p:spPr>
        <p:txBody>
          <a:bodyPr wrap="none" rtlCol="0">
            <a:spAutoFit/>
          </a:bodyPr>
          <a:lstStyle/>
          <a:p>
            <a:r>
              <a:rPr lang="en-US" dirty="0" smtClean="0"/>
              <a:t> 4.0%</a:t>
            </a:r>
            <a:endParaRPr lang="en-US" dirty="0"/>
          </a:p>
        </p:txBody>
      </p:sp>
      <p:sp>
        <p:nvSpPr>
          <p:cNvPr id="9" name="TextBox 8"/>
          <p:cNvSpPr txBox="1"/>
          <p:nvPr/>
        </p:nvSpPr>
        <p:spPr>
          <a:xfrm>
            <a:off x="554715" y="2726439"/>
            <a:ext cx="694421" cy="369332"/>
          </a:xfrm>
          <a:prstGeom prst="rect">
            <a:avLst/>
          </a:prstGeom>
          <a:noFill/>
        </p:spPr>
        <p:txBody>
          <a:bodyPr wrap="none" rtlCol="0">
            <a:spAutoFit/>
          </a:bodyPr>
          <a:lstStyle/>
          <a:p>
            <a:r>
              <a:rPr lang="en-US" dirty="0"/>
              <a:t> </a:t>
            </a:r>
            <a:r>
              <a:rPr lang="en-US" dirty="0" smtClean="0"/>
              <a:t>2.0%</a:t>
            </a:r>
            <a:endParaRPr lang="en-US" dirty="0"/>
          </a:p>
        </p:txBody>
      </p:sp>
      <p:sp>
        <p:nvSpPr>
          <p:cNvPr id="10" name="TextBox 9"/>
          <p:cNvSpPr txBox="1"/>
          <p:nvPr/>
        </p:nvSpPr>
        <p:spPr>
          <a:xfrm>
            <a:off x="554715" y="3107439"/>
            <a:ext cx="712054" cy="369332"/>
          </a:xfrm>
          <a:prstGeom prst="rect">
            <a:avLst/>
          </a:prstGeom>
          <a:noFill/>
        </p:spPr>
        <p:txBody>
          <a:bodyPr wrap="none" rtlCol="0">
            <a:spAutoFit/>
          </a:bodyPr>
          <a:lstStyle/>
          <a:p>
            <a:r>
              <a:rPr lang="en-US" dirty="0" smtClean="0"/>
              <a:t>-0.0%</a:t>
            </a:r>
            <a:endParaRPr lang="en-US" dirty="0"/>
          </a:p>
        </p:txBody>
      </p:sp>
      <p:sp>
        <p:nvSpPr>
          <p:cNvPr id="11" name="TextBox 10"/>
          <p:cNvSpPr txBox="1"/>
          <p:nvPr/>
        </p:nvSpPr>
        <p:spPr>
          <a:xfrm>
            <a:off x="554715" y="3478914"/>
            <a:ext cx="712054" cy="369332"/>
          </a:xfrm>
          <a:prstGeom prst="rect">
            <a:avLst/>
          </a:prstGeom>
          <a:noFill/>
        </p:spPr>
        <p:txBody>
          <a:bodyPr wrap="none" rtlCol="0">
            <a:spAutoFit/>
          </a:bodyPr>
          <a:lstStyle/>
          <a:p>
            <a:r>
              <a:rPr lang="en-US" dirty="0" smtClean="0"/>
              <a:t>-2.0%</a:t>
            </a:r>
            <a:endParaRPr lang="en-US" dirty="0"/>
          </a:p>
        </p:txBody>
      </p:sp>
      <p:sp>
        <p:nvSpPr>
          <p:cNvPr id="12" name="TextBox 11"/>
          <p:cNvSpPr txBox="1"/>
          <p:nvPr/>
        </p:nvSpPr>
        <p:spPr>
          <a:xfrm>
            <a:off x="554715" y="3859914"/>
            <a:ext cx="712054" cy="369332"/>
          </a:xfrm>
          <a:prstGeom prst="rect">
            <a:avLst/>
          </a:prstGeom>
          <a:noFill/>
        </p:spPr>
        <p:txBody>
          <a:bodyPr wrap="none" rtlCol="0">
            <a:spAutoFit/>
          </a:bodyPr>
          <a:lstStyle/>
          <a:p>
            <a:r>
              <a:rPr lang="en-US" dirty="0" smtClean="0"/>
              <a:t>-4.0%</a:t>
            </a:r>
            <a:endParaRPr lang="en-US" dirty="0"/>
          </a:p>
        </p:txBody>
      </p:sp>
      <p:cxnSp>
        <p:nvCxnSpPr>
          <p:cNvPr id="13" name="Straight Connector 12"/>
          <p:cNvCxnSpPr/>
          <p:nvPr/>
        </p:nvCxnSpPr>
        <p:spPr>
          <a:xfrm flipH="1">
            <a:off x="1269090" y="2164468"/>
            <a:ext cx="7315200" cy="0"/>
          </a:xfrm>
          <a:prstGeom prst="line">
            <a:avLst/>
          </a:prstGeom>
          <a:ln w="15875">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1269090" y="2262098"/>
            <a:ext cx="7315200" cy="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1269090" y="2583564"/>
            <a:ext cx="7315200"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447708" y="2995524"/>
            <a:ext cx="2357" cy="1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590513" y="2432446"/>
            <a:ext cx="6993777"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354865" y="2593759"/>
            <a:ext cx="235648"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276380" y="3008060"/>
            <a:ext cx="78485"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354849" y="2583564"/>
            <a:ext cx="0" cy="422800"/>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1583473" y="2432446"/>
            <a:ext cx="7040" cy="160618"/>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285763" y="2844562"/>
            <a:ext cx="389850" cy="215444"/>
          </a:xfrm>
          <a:prstGeom prst="rect">
            <a:avLst/>
          </a:prstGeom>
          <a:noFill/>
        </p:spPr>
        <p:txBody>
          <a:bodyPr wrap="none" rtlCol="0">
            <a:spAutoFit/>
          </a:bodyPr>
          <a:lstStyle/>
          <a:p>
            <a:r>
              <a:rPr lang="en-US" sz="800" dirty="0" smtClean="0"/>
              <a:t>$500</a:t>
            </a:r>
            <a:endParaRPr lang="en-US" sz="800" dirty="0"/>
          </a:p>
        </p:txBody>
      </p:sp>
      <p:sp>
        <p:nvSpPr>
          <p:cNvPr id="23" name="TextBox 22"/>
          <p:cNvSpPr txBox="1"/>
          <p:nvPr/>
        </p:nvSpPr>
        <p:spPr>
          <a:xfrm>
            <a:off x="1518434" y="2408877"/>
            <a:ext cx="466794" cy="215444"/>
          </a:xfrm>
          <a:prstGeom prst="rect">
            <a:avLst/>
          </a:prstGeom>
          <a:noFill/>
        </p:spPr>
        <p:txBody>
          <a:bodyPr wrap="none" rtlCol="0">
            <a:spAutoFit/>
          </a:bodyPr>
          <a:lstStyle/>
          <a:p>
            <a:r>
              <a:rPr lang="en-US" sz="800" dirty="0" smtClean="0"/>
              <a:t>$3,000</a:t>
            </a:r>
            <a:endParaRPr lang="en-US" sz="800" dirty="0"/>
          </a:p>
        </p:txBody>
      </p:sp>
      <p:sp>
        <p:nvSpPr>
          <p:cNvPr id="24" name="TextBox 23"/>
          <p:cNvSpPr txBox="1"/>
          <p:nvPr/>
        </p:nvSpPr>
        <p:spPr>
          <a:xfrm>
            <a:off x="8530070" y="2128185"/>
            <a:ext cx="386644" cy="215444"/>
          </a:xfrm>
          <a:prstGeom prst="rect">
            <a:avLst/>
          </a:prstGeom>
          <a:noFill/>
        </p:spPr>
        <p:txBody>
          <a:bodyPr wrap="none" rtlCol="0">
            <a:spAutoFit/>
          </a:bodyPr>
          <a:lstStyle/>
          <a:p>
            <a:r>
              <a:rPr lang="en-US" sz="800" dirty="0" smtClean="0"/>
              <a:t>6.0%</a:t>
            </a:r>
            <a:endParaRPr lang="en-US" sz="800" dirty="0"/>
          </a:p>
        </p:txBody>
      </p:sp>
      <p:sp>
        <p:nvSpPr>
          <p:cNvPr id="25" name="TextBox 24"/>
          <p:cNvSpPr txBox="1"/>
          <p:nvPr/>
        </p:nvSpPr>
        <p:spPr>
          <a:xfrm>
            <a:off x="8530820" y="2294551"/>
            <a:ext cx="386644" cy="215444"/>
          </a:xfrm>
          <a:prstGeom prst="rect">
            <a:avLst/>
          </a:prstGeom>
          <a:noFill/>
        </p:spPr>
        <p:txBody>
          <a:bodyPr wrap="none" rtlCol="0">
            <a:spAutoFit/>
          </a:bodyPr>
          <a:lstStyle/>
          <a:p>
            <a:r>
              <a:rPr lang="en-US" sz="800" dirty="0" smtClean="0"/>
              <a:t>5.0%</a:t>
            </a:r>
            <a:endParaRPr lang="en-US" sz="800" dirty="0"/>
          </a:p>
        </p:txBody>
      </p:sp>
      <p:sp>
        <p:nvSpPr>
          <p:cNvPr id="26" name="TextBox 25"/>
          <p:cNvSpPr txBox="1"/>
          <p:nvPr/>
        </p:nvSpPr>
        <p:spPr>
          <a:xfrm>
            <a:off x="8529523" y="2449651"/>
            <a:ext cx="386644" cy="215444"/>
          </a:xfrm>
          <a:prstGeom prst="rect">
            <a:avLst/>
          </a:prstGeom>
          <a:noFill/>
        </p:spPr>
        <p:txBody>
          <a:bodyPr wrap="none" rtlCol="0">
            <a:spAutoFit/>
          </a:bodyPr>
          <a:lstStyle/>
          <a:p>
            <a:r>
              <a:rPr lang="en-US" sz="800" dirty="0" smtClean="0"/>
              <a:t>4.0%</a:t>
            </a:r>
            <a:endParaRPr lang="en-US" sz="800" dirty="0"/>
          </a:p>
        </p:txBody>
      </p:sp>
      <p:sp>
        <p:nvSpPr>
          <p:cNvPr id="27" name="TextBox 26"/>
          <p:cNvSpPr txBox="1"/>
          <p:nvPr/>
        </p:nvSpPr>
        <p:spPr>
          <a:xfrm>
            <a:off x="8529497" y="2032157"/>
            <a:ext cx="386644" cy="215444"/>
          </a:xfrm>
          <a:prstGeom prst="rect">
            <a:avLst/>
          </a:prstGeom>
          <a:noFill/>
        </p:spPr>
        <p:txBody>
          <a:bodyPr wrap="none" rtlCol="0">
            <a:spAutoFit/>
          </a:bodyPr>
          <a:lstStyle/>
          <a:p>
            <a:r>
              <a:rPr lang="en-US" sz="800" dirty="0" smtClean="0"/>
              <a:t>6.5%</a:t>
            </a:r>
            <a:endParaRPr lang="en-US" sz="800" dirty="0"/>
          </a:p>
        </p:txBody>
      </p:sp>
      <p:cxnSp>
        <p:nvCxnSpPr>
          <p:cNvPr id="28" name="Straight Connector 27"/>
          <p:cNvCxnSpPr/>
          <p:nvPr/>
        </p:nvCxnSpPr>
        <p:spPr>
          <a:xfrm>
            <a:off x="2183490" y="1526289"/>
            <a:ext cx="0" cy="2910959"/>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3097890" y="1556872"/>
            <a:ext cx="0" cy="2910959"/>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4002312" y="1557521"/>
            <a:ext cx="0" cy="2910959"/>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4936215" y="1554864"/>
            <a:ext cx="0" cy="2910959"/>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5850615" y="1554864"/>
            <a:ext cx="0" cy="2910959"/>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736440" y="1557811"/>
            <a:ext cx="0" cy="2910959"/>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7660365" y="1545339"/>
            <a:ext cx="0" cy="2910959"/>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640690" y="1550938"/>
            <a:ext cx="0" cy="2910959"/>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1059540" y="4490707"/>
            <a:ext cx="418704" cy="369332"/>
          </a:xfrm>
          <a:prstGeom prst="rect">
            <a:avLst/>
          </a:prstGeom>
          <a:noFill/>
        </p:spPr>
        <p:txBody>
          <a:bodyPr wrap="none" rtlCol="0">
            <a:spAutoFit/>
          </a:bodyPr>
          <a:lstStyle/>
          <a:p>
            <a:r>
              <a:rPr lang="en-US" dirty="0"/>
              <a:t>$</a:t>
            </a:r>
            <a:r>
              <a:rPr lang="en-US" dirty="0" smtClean="0"/>
              <a:t>0</a:t>
            </a:r>
            <a:endParaRPr lang="en-US" dirty="0"/>
          </a:p>
        </p:txBody>
      </p:sp>
      <p:sp>
        <p:nvSpPr>
          <p:cNvPr id="37" name="TextBox 36"/>
          <p:cNvSpPr txBox="1"/>
          <p:nvPr/>
        </p:nvSpPr>
        <p:spPr>
          <a:xfrm>
            <a:off x="3407262" y="2985366"/>
            <a:ext cx="3076998" cy="400110"/>
          </a:xfrm>
          <a:prstGeom prst="rect">
            <a:avLst/>
          </a:prstGeom>
          <a:noFill/>
        </p:spPr>
        <p:txBody>
          <a:bodyPr wrap="square" rtlCol="0">
            <a:spAutoFit/>
          </a:bodyPr>
          <a:lstStyle/>
          <a:p>
            <a:r>
              <a:rPr lang="en-US" sz="1000" b="1" dirty="0" smtClean="0"/>
              <a:t>*Note: Buying </a:t>
            </a:r>
            <a:r>
              <a:rPr lang="en-US" sz="1000" b="1" dirty="0"/>
              <a:t>used products, saving and investing means 0% </a:t>
            </a:r>
            <a:r>
              <a:rPr lang="en-US" sz="1000" b="1" dirty="0" smtClean="0"/>
              <a:t>consumption </a:t>
            </a:r>
            <a:r>
              <a:rPr lang="en-US" sz="1000" b="1" dirty="0"/>
              <a:t>tax on a consumer’s </a:t>
            </a:r>
            <a:r>
              <a:rPr lang="en-US" sz="1000" b="1" dirty="0" smtClean="0"/>
              <a:t>spending.</a:t>
            </a:r>
            <a:endParaRPr lang="en-US" sz="1000" b="1" dirty="0"/>
          </a:p>
        </p:txBody>
      </p:sp>
      <p:grpSp>
        <p:nvGrpSpPr>
          <p:cNvPr id="38" name="Group 37"/>
          <p:cNvGrpSpPr/>
          <p:nvPr/>
        </p:nvGrpSpPr>
        <p:grpSpPr>
          <a:xfrm>
            <a:off x="6680196" y="3392494"/>
            <a:ext cx="1970549" cy="1096088"/>
            <a:chOff x="6680196" y="3392494"/>
            <a:chExt cx="1970549" cy="1096088"/>
          </a:xfrm>
        </p:grpSpPr>
        <p:sp>
          <p:nvSpPr>
            <p:cNvPr id="39" name="Rectangle 38"/>
            <p:cNvSpPr/>
            <p:nvPr/>
          </p:nvSpPr>
          <p:spPr>
            <a:xfrm>
              <a:off x="6680196" y="3392494"/>
              <a:ext cx="1894348" cy="109608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40" name="TextBox 39"/>
            <p:cNvSpPr txBox="1"/>
            <p:nvPr/>
          </p:nvSpPr>
          <p:spPr>
            <a:xfrm>
              <a:off x="6821949" y="3409725"/>
              <a:ext cx="1828796" cy="983666"/>
            </a:xfrm>
            <a:prstGeom prst="rect">
              <a:avLst/>
            </a:prstGeom>
            <a:noFill/>
          </p:spPr>
          <p:txBody>
            <a:bodyPr wrap="square" rtlCol="0">
              <a:spAutoFit/>
            </a:bodyPr>
            <a:lstStyle/>
            <a:p>
              <a:r>
                <a:rPr lang="en-US" sz="800" b="1" dirty="0" smtClean="0"/>
                <a:t>PL = Poverty Level for a given sized household</a:t>
              </a:r>
            </a:p>
            <a:p>
              <a:r>
                <a:rPr lang="en-US" sz="800" b="1" dirty="0" smtClean="0"/>
                <a:t>#1 = 1-1/2 times PL spending</a:t>
              </a:r>
            </a:p>
            <a:p>
              <a:r>
                <a:rPr lang="en-US" sz="800" b="1" dirty="0" smtClean="0"/>
                <a:t>#2 = 2 times PL</a:t>
              </a:r>
            </a:p>
            <a:p>
              <a:r>
                <a:rPr lang="en-US" sz="800" b="1" dirty="0" smtClean="0"/>
                <a:t>#3 = 2 times #2</a:t>
              </a:r>
            </a:p>
            <a:p>
              <a:r>
                <a:rPr lang="en-US" sz="800" b="1" dirty="0" smtClean="0"/>
                <a:t>#4 = 2 times #3</a:t>
              </a:r>
            </a:p>
            <a:p>
              <a:r>
                <a:rPr lang="en-US" sz="800" b="1" dirty="0" smtClean="0"/>
                <a:t>#5 = 2 times #4</a:t>
              </a:r>
            </a:p>
            <a:p>
              <a:r>
                <a:rPr lang="en-US" sz="800" b="1" dirty="0" smtClean="0"/>
                <a:t>etc.</a:t>
              </a:r>
            </a:p>
          </p:txBody>
        </p:sp>
      </p:grpSp>
      <p:sp>
        <p:nvSpPr>
          <p:cNvPr id="41" name="TextBox 40"/>
          <p:cNvSpPr txBox="1"/>
          <p:nvPr/>
        </p:nvSpPr>
        <p:spPr>
          <a:xfrm>
            <a:off x="6172152" y="5762944"/>
            <a:ext cx="1452514" cy="369332"/>
          </a:xfrm>
          <a:prstGeom prst="rect">
            <a:avLst/>
          </a:prstGeom>
          <a:noFill/>
        </p:spPr>
        <p:txBody>
          <a:bodyPr wrap="none" rtlCol="0">
            <a:spAutoFit/>
          </a:bodyPr>
          <a:lstStyle/>
          <a:p>
            <a:r>
              <a:rPr lang="en-US" dirty="0" smtClean="0"/>
              <a:t>Dollars Spent</a:t>
            </a:r>
            <a:endParaRPr lang="en-US" dirty="0"/>
          </a:p>
        </p:txBody>
      </p:sp>
      <p:sp>
        <p:nvSpPr>
          <p:cNvPr id="42" name="Right Arrow 41"/>
          <p:cNvSpPr/>
          <p:nvPr/>
        </p:nvSpPr>
        <p:spPr>
          <a:xfrm rot="16200000">
            <a:off x="115522" y="1798935"/>
            <a:ext cx="685800" cy="1983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p:cNvSpPr txBox="1"/>
          <p:nvPr/>
        </p:nvSpPr>
        <p:spPr>
          <a:xfrm rot="16200000">
            <a:off x="-42841" y="2548761"/>
            <a:ext cx="963022" cy="369332"/>
          </a:xfrm>
          <a:prstGeom prst="rect">
            <a:avLst/>
          </a:prstGeom>
          <a:noFill/>
        </p:spPr>
        <p:txBody>
          <a:bodyPr wrap="square" rtlCol="0">
            <a:spAutoFit/>
          </a:bodyPr>
          <a:lstStyle/>
          <a:p>
            <a:r>
              <a:rPr lang="en-US" dirty="0" smtClean="0"/>
              <a:t>Tax Rate</a:t>
            </a:r>
            <a:endParaRPr lang="en-US" dirty="0"/>
          </a:p>
        </p:txBody>
      </p:sp>
      <p:sp>
        <p:nvSpPr>
          <p:cNvPr id="44" name="Right Arrow 43"/>
          <p:cNvSpPr/>
          <p:nvPr/>
        </p:nvSpPr>
        <p:spPr>
          <a:xfrm>
            <a:off x="7614405" y="5872012"/>
            <a:ext cx="685800" cy="1983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3497952" y="1520382"/>
            <a:ext cx="2468946" cy="369332"/>
          </a:xfrm>
          <a:prstGeom prst="rect">
            <a:avLst/>
          </a:prstGeom>
          <a:noFill/>
        </p:spPr>
        <p:txBody>
          <a:bodyPr wrap="none" rtlCol="0">
            <a:spAutoFit/>
          </a:bodyPr>
          <a:lstStyle/>
          <a:p>
            <a:r>
              <a:rPr lang="en-US" b="1" dirty="0" smtClean="0">
                <a:latin typeface="Tahoma" panose="020B0604030504040204" pitchFamily="34" charset="0"/>
                <a:ea typeface="Tahoma" panose="020B0604030504040204" pitchFamily="34" charset="0"/>
                <a:cs typeface="Tahoma" panose="020B0604030504040204" pitchFamily="34" charset="0"/>
              </a:rPr>
              <a:t>Effective AEFA Rate</a:t>
            </a:r>
            <a:endParaRPr lang="en-US" b="1" dirty="0">
              <a:latin typeface="Tahoma" panose="020B0604030504040204" pitchFamily="34" charset="0"/>
              <a:ea typeface="Tahoma" panose="020B0604030504040204" pitchFamily="34" charset="0"/>
              <a:cs typeface="Tahoma" panose="020B0604030504040204" pitchFamily="34" charset="0"/>
            </a:endParaRPr>
          </a:p>
        </p:txBody>
      </p:sp>
      <p:grpSp>
        <p:nvGrpSpPr>
          <p:cNvPr id="46" name="Group 45"/>
          <p:cNvGrpSpPr/>
          <p:nvPr/>
        </p:nvGrpSpPr>
        <p:grpSpPr>
          <a:xfrm>
            <a:off x="2362172" y="5672133"/>
            <a:ext cx="2826375" cy="870126"/>
            <a:chOff x="2362172" y="5672133"/>
            <a:chExt cx="2826375" cy="870126"/>
          </a:xfrm>
        </p:grpSpPr>
        <p:grpSp>
          <p:nvGrpSpPr>
            <p:cNvPr id="47" name="Group 46"/>
            <p:cNvGrpSpPr/>
            <p:nvPr/>
          </p:nvGrpSpPr>
          <p:grpSpPr>
            <a:xfrm>
              <a:off x="2362188" y="5672133"/>
              <a:ext cx="2826359" cy="717726"/>
              <a:chOff x="2217048" y="5903682"/>
              <a:chExt cx="2826359" cy="717726"/>
            </a:xfrm>
          </p:grpSpPr>
          <p:cxnSp>
            <p:nvCxnSpPr>
              <p:cNvPr id="53" name="Straight Connector 52"/>
              <p:cNvCxnSpPr/>
              <p:nvPr/>
            </p:nvCxnSpPr>
            <p:spPr>
              <a:xfrm flipH="1">
                <a:off x="2217048" y="6031555"/>
                <a:ext cx="990600" cy="0"/>
              </a:xfrm>
              <a:prstGeom prst="line">
                <a:avLst/>
              </a:prstGeom>
              <a:ln w="15875">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a:off x="2217049" y="6343125"/>
                <a:ext cx="990600" cy="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H="1">
                <a:off x="2217048" y="6498297"/>
                <a:ext cx="990599" cy="0"/>
              </a:xfrm>
              <a:prstGeom prst="line">
                <a:avLst/>
              </a:prstGeom>
              <a:ln w="15875">
                <a:solidFill>
                  <a:srgbClr val="00B050"/>
                </a:solidFill>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3207648" y="5903682"/>
                <a:ext cx="1604927" cy="246221"/>
              </a:xfrm>
              <a:prstGeom prst="rect">
                <a:avLst/>
              </a:prstGeom>
              <a:noFill/>
            </p:spPr>
            <p:txBody>
              <a:bodyPr wrap="none" rtlCol="0">
                <a:spAutoFit/>
              </a:bodyPr>
              <a:lstStyle/>
              <a:p>
                <a:r>
                  <a:rPr lang="en-US" sz="1000" dirty="0" smtClean="0"/>
                  <a:t>Corporate Income Tax Rate</a:t>
                </a:r>
                <a:endParaRPr lang="en-US" sz="1000" dirty="0"/>
              </a:p>
            </p:txBody>
          </p:sp>
          <p:sp>
            <p:nvSpPr>
              <p:cNvPr id="57" name="TextBox 56"/>
              <p:cNvSpPr txBox="1"/>
              <p:nvPr/>
            </p:nvSpPr>
            <p:spPr>
              <a:xfrm>
                <a:off x="3207648" y="6222787"/>
                <a:ext cx="1242648" cy="246221"/>
              </a:xfrm>
              <a:prstGeom prst="rect">
                <a:avLst/>
              </a:prstGeom>
              <a:noFill/>
            </p:spPr>
            <p:txBody>
              <a:bodyPr wrap="none" rtlCol="0">
                <a:spAutoFit/>
              </a:bodyPr>
              <a:lstStyle/>
              <a:p>
                <a:r>
                  <a:rPr lang="en-US" sz="1000" dirty="0" smtClean="0"/>
                  <a:t>AEFA Proposed Rate</a:t>
                </a:r>
                <a:endParaRPr lang="en-US" sz="1000" dirty="0"/>
              </a:p>
            </p:txBody>
          </p:sp>
          <p:sp>
            <p:nvSpPr>
              <p:cNvPr id="58" name="TextBox 57"/>
              <p:cNvSpPr txBox="1"/>
              <p:nvPr/>
            </p:nvSpPr>
            <p:spPr>
              <a:xfrm>
                <a:off x="3207648" y="6375187"/>
                <a:ext cx="1835759" cy="246221"/>
              </a:xfrm>
              <a:prstGeom prst="rect">
                <a:avLst/>
              </a:prstGeom>
              <a:noFill/>
            </p:spPr>
            <p:txBody>
              <a:bodyPr wrap="none" rtlCol="0">
                <a:spAutoFit/>
              </a:bodyPr>
              <a:lstStyle/>
              <a:p>
                <a:r>
                  <a:rPr lang="en-US" sz="1000" dirty="0" smtClean="0"/>
                  <a:t>Current Alabama Sales Tax Rate</a:t>
                </a:r>
                <a:endParaRPr lang="en-US" sz="1000" dirty="0"/>
              </a:p>
            </p:txBody>
          </p:sp>
        </p:grpSp>
        <p:grpSp>
          <p:nvGrpSpPr>
            <p:cNvPr id="48" name="Group 47"/>
            <p:cNvGrpSpPr/>
            <p:nvPr/>
          </p:nvGrpSpPr>
          <p:grpSpPr>
            <a:xfrm>
              <a:off x="2362188" y="6296038"/>
              <a:ext cx="2191570" cy="246221"/>
              <a:chOff x="2217048" y="6527587"/>
              <a:chExt cx="2191570" cy="246221"/>
            </a:xfrm>
          </p:grpSpPr>
          <p:cxnSp>
            <p:nvCxnSpPr>
              <p:cNvPr id="51" name="Straight Connector 50"/>
              <p:cNvCxnSpPr/>
              <p:nvPr/>
            </p:nvCxnSpPr>
            <p:spPr>
              <a:xfrm flipH="1">
                <a:off x="2217048" y="6650697"/>
                <a:ext cx="990599" cy="0"/>
              </a:xfrm>
              <a:prstGeom prst="line">
                <a:avLst/>
              </a:prstGeom>
              <a:ln w="158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3207648" y="6527587"/>
                <a:ext cx="1200970" cy="246221"/>
              </a:xfrm>
              <a:prstGeom prst="rect">
                <a:avLst/>
              </a:prstGeom>
              <a:noFill/>
            </p:spPr>
            <p:txBody>
              <a:bodyPr wrap="none" rtlCol="0">
                <a:spAutoFit/>
              </a:bodyPr>
              <a:lstStyle/>
              <a:p>
                <a:r>
                  <a:rPr lang="en-US" sz="1000" dirty="0" smtClean="0"/>
                  <a:t>Effective AEFA Rate</a:t>
                </a:r>
                <a:endParaRPr lang="en-US" sz="1000" dirty="0"/>
              </a:p>
            </p:txBody>
          </p:sp>
        </p:grpSp>
        <p:cxnSp>
          <p:nvCxnSpPr>
            <p:cNvPr id="49" name="Straight Connector 48"/>
            <p:cNvCxnSpPr/>
            <p:nvPr/>
          </p:nvCxnSpPr>
          <p:spPr>
            <a:xfrm flipH="1">
              <a:off x="2362172" y="5952406"/>
              <a:ext cx="990600" cy="0"/>
            </a:xfrm>
            <a:prstGeom prst="line">
              <a:avLst/>
            </a:prstGeom>
            <a:ln w="158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3352772" y="5824533"/>
              <a:ext cx="1582484" cy="246221"/>
            </a:xfrm>
            <a:prstGeom prst="rect">
              <a:avLst/>
            </a:prstGeom>
            <a:noFill/>
          </p:spPr>
          <p:txBody>
            <a:bodyPr wrap="none" rtlCol="0">
              <a:spAutoFit/>
            </a:bodyPr>
            <a:lstStyle/>
            <a:p>
              <a:r>
                <a:rPr lang="en-US" sz="1000" dirty="0" smtClean="0"/>
                <a:t>Individual Income Tax Rate</a:t>
              </a:r>
              <a:endParaRPr lang="en-US" sz="1000" dirty="0"/>
            </a:p>
          </p:txBody>
        </p:sp>
      </p:grpSp>
      <p:pic>
        <p:nvPicPr>
          <p:cNvPr id="5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8289" y="6027151"/>
            <a:ext cx="997884" cy="475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0" name="TextBox 59"/>
          <p:cNvSpPr txBox="1"/>
          <p:nvPr/>
        </p:nvSpPr>
        <p:spPr>
          <a:xfrm rot="16200000">
            <a:off x="1711246" y="4788881"/>
            <a:ext cx="944489" cy="369332"/>
          </a:xfrm>
          <a:prstGeom prst="rect">
            <a:avLst/>
          </a:prstGeom>
          <a:noFill/>
        </p:spPr>
        <p:txBody>
          <a:bodyPr wrap="none" rtlCol="0">
            <a:spAutoFit/>
          </a:bodyPr>
          <a:lstStyle/>
          <a:p>
            <a:r>
              <a:rPr lang="en-US" dirty="0" smtClean="0"/>
              <a:t>$32,480</a:t>
            </a:r>
            <a:endParaRPr lang="en-US" dirty="0"/>
          </a:p>
        </p:txBody>
      </p:sp>
      <p:sp>
        <p:nvSpPr>
          <p:cNvPr id="61" name="TextBox 60"/>
          <p:cNvSpPr txBox="1"/>
          <p:nvPr/>
        </p:nvSpPr>
        <p:spPr>
          <a:xfrm rot="16200000">
            <a:off x="3468643" y="4843959"/>
            <a:ext cx="1061509" cy="369332"/>
          </a:xfrm>
          <a:prstGeom prst="rect">
            <a:avLst/>
          </a:prstGeom>
          <a:noFill/>
        </p:spPr>
        <p:txBody>
          <a:bodyPr wrap="none" rtlCol="0">
            <a:spAutoFit/>
          </a:bodyPr>
          <a:lstStyle/>
          <a:p>
            <a:r>
              <a:rPr lang="en-US" dirty="0" smtClean="0"/>
              <a:t>$131,920</a:t>
            </a:r>
            <a:endParaRPr lang="en-US" dirty="0"/>
          </a:p>
        </p:txBody>
      </p:sp>
      <p:sp>
        <p:nvSpPr>
          <p:cNvPr id="62" name="TextBox 61"/>
          <p:cNvSpPr txBox="1"/>
          <p:nvPr/>
        </p:nvSpPr>
        <p:spPr>
          <a:xfrm rot="16200000">
            <a:off x="4400699" y="4848194"/>
            <a:ext cx="1061509" cy="369332"/>
          </a:xfrm>
          <a:prstGeom prst="rect">
            <a:avLst/>
          </a:prstGeom>
          <a:noFill/>
        </p:spPr>
        <p:txBody>
          <a:bodyPr wrap="none" rtlCol="0">
            <a:spAutoFit/>
          </a:bodyPr>
          <a:lstStyle/>
          <a:p>
            <a:r>
              <a:rPr lang="en-US" dirty="0" smtClean="0"/>
              <a:t>$263,840</a:t>
            </a:r>
            <a:endParaRPr lang="en-US" dirty="0"/>
          </a:p>
        </p:txBody>
      </p:sp>
      <p:sp>
        <p:nvSpPr>
          <p:cNvPr id="63" name="TextBox 62"/>
          <p:cNvSpPr txBox="1"/>
          <p:nvPr/>
        </p:nvSpPr>
        <p:spPr>
          <a:xfrm rot="16200000">
            <a:off x="5319861" y="4848194"/>
            <a:ext cx="1061509" cy="369332"/>
          </a:xfrm>
          <a:prstGeom prst="rect">
            <a:avLst/>
          </a:prstGeom>
          <a:noFill/>
        </p:spPr>
        <p:txBody>
          <a:bodyPr wrap="none" rtlCol="0">
            <a:spAutoFit/>
          </a:bodyPr>
          <a:lstStyle/>
          <a:p>
            <a:r>
              <a:rPr lang="en-US" dirty="0" smtClean="0"/>
              <a:t>$527,680</a:t>
            </a:r>
            <a:endParaRPr lang="en-US" dirty="0"/>
          </a:p>
        </p:txBody>
      </p:sp>
      <p:sp>
        <p:nvSpPr>
          <p:cNvPr id="64" name="TextBox 63"/>
          <p:cNvSpPr txBox="1"/>
          <p:nvPr/>
        </p:nvSpPr>
        <p:spPr>
          <a:xfrm rot="16200000">
            <a:off x="6062078" y="4931322"/>
            <a:ext cx="1236236" cy="369332"/>
          </a:xfrm>
          <a:prstGeom prst="rect">
            <a:avLst/>
          </a:prstGeom>
          <a:noFill/>
        </p:spPr>
        <p:txBody>
          <a:bodyPr wrap="none" rtlCol="0">
            <a:spAutoFit/>
          </a:bodyPr>
          <a:lstStyle/>
          <a:p>
            <a:r>
              <a:rPr lang="en-US" dirty="0" smtClean="0"/>
              <a:t>$1,055,360</a:t>
            </a:r>
            <a:endParaRPr lang="en-US" dirty="0"/>
          </a:p>
        </p:txBody>
      </p:sp>
      <p:sp>
        <p:nvSpPr>
          <p:cNvPr id="65" name="TextBox 64"/>
          <p:cNvSpPr txBox="1"/>
          <p:nvPr/>
        </p:nvSpPr>
        <p:spPr>
          <a:xfrm rot="16200000">
            <a:off x="7037357" y="4926032"/>
            <a:ext cx="1236236" cy="369332"/>
          </a:xfrm>
          <a:prstGeom prst="rect">
            <a:avLst/>
          </a:prstGeom>
          <a:noFill/>
        </p:spPr>
        <p:txBody>
          <a:bodyPr wrap="none" rtlCol="0">
            <a:spAutoFit/>
          </a:bodyPr>
          <a:lstStyle/>
          <a:p>
            <a:r>
              <a:rPr lang="en-US" dirty="0" smtClean="0"/>
              <a:t>$2,110,720</a:t>
            </a:r>
            <a:endParaRPr lang="en-US" dirty="0"/>
          </a:p>
        </p:txBody>
      </p:sp>
      <p:sp>
        <p:nvSpPr>
          <p:cNvPr id="66" name="TextBox 65"/>
          <p:cNvSpPr txBox="1"/>
          <p:nvPr/>
        </p:nvSpPr>
        <p:spPr>
          <a:xfrm rot="16200000">
            <a:off x="2162457" y="4789685"/>
            <a:ext cx="944489" cy="369332"/>
          </a:xfrm>
          <a:prstGeom prst="rect">
            <a:avLst/>
          </a:prstGeom>
          <a:noFill/>
        </p:spPr>
        <p:txBody>
          <a:bodyPr wrap="none" rtlCol="0">
            <a:spAutoFit/>
          </a:bodyPr>
          <a:lstStyle/>
          <a:p>
            <a:r>
              <a:rPr lang="en-US" dirty="0" smtClean="0"/>
              <a:t>$48,720</a:t>
            </a:r>
            <a:endParaRPr lang="en-US" dirty="0"/>
          </a:p>
        </p:txBody>
      </p:sp>
      <p:sp>
        <p:nvSpPr>
          <p:cNvPr id="67" name="TextBox 66"/>
          <p:cNvSpPr txBox="1"/>
          <p:nvPr/>
        </p:nvSpPr>
        <p:spPr>
          <a:xfrm rot="16200000">
            <a:off x="2624412" y="4780159"/>
            <a:ext cx="944489" cy="369332"/>
          </a:xfrm>
          <a:prstGeom prst="rect">
            <a:avLst/>
          </a:prstGeom>
          <a:noFill/>
        </p:spPr>
        <p:txBody>
          <a:bodyPr wrap="none" rtlCol="0">
            <a:spAutoFit/>
          </a:bodyPr>
          <a:lstStyle/>
          <a:p>
            <a:r>
              <a:rPr lang="en-US" dirty="0" smtClean="0"/>
              <a:t>$64,960</a:t>
            </a:r>
            <a:endParaRPr lang="en-US" dirty="0"/>
          </a:p>
        </p:txBody>
      </p:sp>
      <p:sp>
        <p:nvSpPr>
          <p:cNvPr id="68" name="Freeform 67"/>
          <p:cNvSpPr/>
          <p:nvPr/>
        </p:nvSpPr>
        <p:spPr>
          <a:xfrm>
            <a:off x="1265530" y="2282342"/>
            <a:ext cx="7307884" cy="2209191"/>
          </a:xfrm>
          <a:custGeom>
            <a:avLst/>
            <a:gdLst>
              <a:gd name="connsiteX0" fmla="*/ 0 w 7307884"/>
              <a:gd name="connsiteY0" fmla="*/ 2209191 h 2209191"/>
              <a:gd name="connsiteX1" fmla="*/ 914400 w 7307884"/>
              <a:gd name="connsiteY1" fmla="*/ 1089965 h 2209191"/>
              <a:gd name="connsiteX2" fmla="*/ 1382572 w 7307884"/>
              <a:gd name="connsiteY2" fmla="*/ 724205 h 2209191"/>
              <a:gd name="connsiteX3" fmla="*/ 1836115 w 7307884"/>
              <a:gd name="connsiteY3" fmla="*/ 512064 h 2209191"/>
              <a:gd name="connsiteX4" fmla="*/ 2743200 w 7307884"/>
              <a:gd name="connsiteY4" fmla="*/ 234087 h 2209191"/>
              <a:gd name="connsiteX5" fmla="*/ 3679545 w 7307884"/>
              <a:gd name="connsiteY5" fmla="*/ 109728 h 2209191"/>
              <a:gd name="connsiteX6" fmla="*/ 4586630 w 7307884"/>
              <a:gd name="connsiteY6" fmla="*/ 58522 h 2209191"/>
              <a:gd name="connsiteX7" fmla="*/ 5486400 w 7307884"/>
              <a:gd name="connsiteY7" fmla="*/ 14631 h 2209191"/>
              <a:gd name="connsiteX8" fmla="*/ 6408115 w 7307884"/>
              <a:gd name="connsiteY8" fmla="*/ 7316 h 2209191"/>
              <a:gd name="connsiteX9" fmla="*/ 7307884 w 7307884"/>
              <a:gd name="connsiteY9" fmla="*/ 0 h 2209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307884" h="2209191">
                <a:moveTo>
                  <a:pt x="0" y="2209191"/>
                </a:moveTo>
                <a:cubicBezTo>
                  <a:pt x="341985" y="1773327"/>
                  <a:pt x="683971" y="1337463"/>
                  <a:pt x="914400" y="1089965"/>
                </a:cubicBezTo>
                <a:cubicBezTo>
                  <a:pt x="1144829" y="842467"/>
                  <a:pt x="1228953" y="820522"/>
                  <a:pt x="1382572" y="724205"/>
                </a:cubicBezTo>
                <a:cubicBezTo>
                  <a:pt x="1536191" y="627888"/>
                  <a:pt x="1609344" y="593750"/>
                  <a:pt x="1836115" y="512064"/>
                </a:cubicBezTo>
                <a:cubicBezTo>
                  <a:pt x="2062886" y="430378"/>
                  <a:pt x="2435962" y="301143"/>
                  <a:pt x="2743200" y="234087"/>
                </a:cubicBezTo>
                <a:cubicBezTo>
                  <a:pt x="3050438" y="167031"/>
                  <a:pt x="3372307" y="138989"/>
                  <a:pt x="3679545" y="109728"/>
                </a:cubicBezTo>
                <a:cubicBezTo>
                  <a:pt x="3986783" y="80467"/>
                  <a:pt x="4586630" y="58522"/>
                  <a:pt x="4586630" y="58522"/>
                </a:cubicBezTo>
                <a:cubicBezTo>
                  <a:pt x="4887772" y="42673"/>
                  <a:pt x="5182819" y="23165"/>
                  <a:pt x="5486400" y="14631"/>
                </a:cubicBezTo>
                <a:cubicBezTo>
                  <a:pt x="5789981" y="6097"/>
                  <a:pt x="6408115" y="7316"/>
                  <a:pt x="6408115" y="7316"/>
                </a:cubicBezTo>
                <a:lnTo>
                  <a:pt x="7307884" y="0"/>
                </a:lnTo>
              </a:path>
            </a:pathLst>
          </a:cu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itle 1"/>
          <p:cNvSpPr>
            <a:spLocks noGrp="1"/>
          </p:cNvSpPr>
          <p:nvPr>
            <p:ph type="title"/>
          </p:nvPr>
        </p:nvSpPr>
        <p:spPr>
          <a:xfrm>
            <a:off x="457200" y="448806"/>
            <a:ext cx="8229600" cy="799419"/>
          </a:xfrm>
        </p:spPr>
        <p:txBody>
          <a:bodyPr>
            <a:normAutofit/>
          </a:bodyPr>
          <a:lstStyle/>
          <a:p>
            <a:r>
              <a:rPr lang="en-US" sz="2800" b="1" dirty="0" smtClean="0"/>
              <a:t>Effective Rate for Two Adult, Two Children Spending</a:t>
            </a:r>
            <a:endParaRPr lang="en-US" sz="2800" b="1" dirty="0"/>
          </a:p>
        </p:txBody>
      </p:sp>
    </p:spTree>
    <p:extLst>
      <p:ext uri="{BB962C8B-B14F-4D97-AF65-F5344CB8AC3E}">
        <p14:creationId xmlns:p14="http://schemas.microsoft.com/office/powerpoint/2010/main" val="1167568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Effective Rate for Two Adult, Seven Children Spending</a:t>
            </a:r>
            <a:endParaRPr lang="en-US" sz="2800" b="1" dirty="0"/>
          </a:p>
        </p:txBody>
      </p:sp>
      <p:graphicFrame>
        <p:nvGraphicFramePr>
          <p:cNvPr id="59" name="Content Placeholder 3"/>
          <p:cNvGraphicFramePr>
            <a:graphicFrameLocks noGrp="1"/>
          </p:cNvGraphicFramePr>
          <p:nvPr>
            <p:ph idx="1"/>
            <p:extLst>
              <p:ext uri="{D42A27DB-BD31-4B8C-83A1-F6EECF244321}">
                <p14:modId xmlns:p14="http://schemas.microsoft.com/office/powerpoint/2010/main" val="1991714207"/>
              </p:ext>
            </p:extLst>
          </p:nvPr>
        </p:nvGraphicFramePr>
        <p:xfrm>
          <a:off x="1269090" y="1521844"/>
          <a:ext cx="7315200" cy="2966720"/>
        </p:xfrm>
        <a:graphic>
          <a:graphicData uri="http://schemas.openxmlformats.org/drawingml/2006/table">
            <a:tbl>
              <a:tblPr firstRow="1" bandRow="1">
                <a:tableStyleId>{073A0DAA-6AF3-43AB-8588-CEC1D06C72B9}</a:tableStyleId>
              </a:tblPr>
              <a:tblGrid>
                <a:gridCol w="914400"/>
                <a:gridCol w="6400800"/>
              </a:tblGrid>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0" name="TextBox 59"/>
          <p:cNvSpPr txBox="1"/>
          <p:nvPr/>
        </p:nvSpPr>
        <p:spPr>
          <a:xfrm>
            <a:off x="554715" y="4243057"/>
            <a:ext cx="712054" cy="369332"/>
          </a:xfrm>
          <a:prstGeom prst="rect">
            <a:avLst/>
          </a:prstGeom>
          <a:noFill/>
        </p:spPr>
        <p:txBody>
          <a:bodyPr wrap="none" rtlCol="0">
            <a:spAutoFit/>
          </a:bodyPr>
          <a:lstStyle/>
          <a:p>
            <a:r>
              <a:rPr lang="en-US" dirty="0" smtClean="0"/>
              <a:t>-6.0%</a:t>
            </a:r>
            <a:endParaRPr lang="en-US" dirty="0"/>
          </a:p>
        </p:txBody>
      </p:sp>
      <p:sp>
        <p:nvSpPr>
          <p:cNvPr id="61" name="TextBox 60"/>
          <p:cNvSpPr txBox="1"/>
          <p:nvPr/>
        </p:nvSpPr>
        <p:spPr>
          <a:xfrm>
            <a:off x="569002" y="1632972"/>
            <a:ext cx="694421" cy="369332"/>
          </a:xfrm>
          <a:prstGeom prst="rect">
            <a:avLst/>
          </a:prstGeom>
          <a:noFill/>
        </p:spPr>
        <p:txBody>
          <a:bodyPr wrap="none" rtlCol="0">
            <a:spAutoFit/>
          </a:bodyPr>
          <a:lstStyle/>
          <a:p>
            <a:r>
              <a:rPr lang="en-US" dirty="0"/>
              <a:t> </a:t>
            </a:r>
            <a:r>
              <a:rPr lang="en-US" dirty="0" smtClean="0"/>
              <a:t>8.0%</a:t>
            </a:r>
            <a:endParaRPr lang="en-US" dirty="0"/>
          </a:p>
        </p:txBody>
      </p:sp>
      <p:sp>
        <p:nvSpPr>
          <p:cNvPr id="62" name="TextBox 61"/>
          <p:cNvSpPr txBox="1"/>
          <p:nvPr/>
        </p:nvSpPr>
        <p:spPr>
          <a:xfrm>
            <a:off x="554715" y="1990396"/>
            <a:ext cx="694421" cy="369332"/>
          </a:xfrm>
          <a:prstGeom prst="rect">
            <a:avLst/>
          </a:prstGeom>
          <a:noFill/>
        </p:spPr>
        <p:txBody>
          <a:bodyPr wrap="none" rtlCol="0">
            <a:spAutoFit/>
          </a:bodyPr>
          <a:lstStyle/>
          <a:p>
            <a:r>
              <a:rPr lang="en-US" dirty="0"/>
              <a:t> </a:t>
            </a:r>
            <a:r>
              <a:rPr lang="en-US" dirty="0" smtClean="0"/>
              <a:t>6.0%</a:t>
            </a:r>
            <a:endParaRPr lang="en-US" dirty="0"/>
          </a:p>
        </p:txBody>
      </p:sp>
      <p:sp>
        <p:nvSpPr>
          <p:cNvPr id="63" name="TextBox 62"/>
          <p:cNvSpPr txBox="1"/>
          <p:nvPr/>
        </p:nvSpPr>
        <p:spPr>
          <a:xfrm>
            <a:off x="554715" y="2340441"/>
            <a:ext cx="694421" cy="369332"/>
          </a:xfrm>
          <a:prstGeom prst="rect">
            <a:avLst/>
          </a:prstGeom>
          <a:noFill/>
        </p:spPr>
        <p:txBody>
          <a:bodyPr wrap="none" rtlCol="0">
            <a:spAutoFit/>
          </a:bodyPr>
          <a:lstStyle/>
          <a:p>
            <a:r>
              <a:rPr lang="en-US" dirty="0" smtClean="0"/>
              <a:t> 4.0%</a:t>
            </a:r>
            <a:endParaRPr lang="en-US" dirty="0"/>
          </a:p>
        </p:txBody>
      </p:sp>
      <p:sp>
        <p:nvSpPr>
          <p:cNvPr id="64" name="TextBox 63"/>
          <p:cNvSpPr txBox="1"/>
          <p:nvPr/>
        </p:nvSpPr>
        <p:spPr>
          <a:xfrm>
            <a:off x="554715" y="2726439"/>
            <a:ext cx="694421" cy="369332"/>
          </a:xfrm>
          <a:prstGeom prst="rect">
            <a:avLst/>
          </a:prstGeom>
          <a:noFill/>
        </p:spPr>
        <p:txBody>
          <a:bodyPr wrap="none" rtlCol="0">
            <a:spAutoFit/>
          </a:bodyPr>
          <a:lstStyle/>
          <a:p>
            <a:r>
              <a:rPr lang="en-US" dirty="0"/>
              <a:t> </a:t>
            </a:r>
            <a:r>
              <a:rPr lang="en-US" dirty="0" smtClean="0"/>
              <a:t>2.0%</a:t>
            </a:r>
            <a:endParaRPr lang="en-US" dirty="0"/>
          </a:p>
        </p:txBody>
      </p:sp>
      <p:sp>
        <p:nvSpPr>
          <p:cNvPr id="65" name="TextBox 64"/>
          <p:cNvSpPr txBox="1"/>
          <p:nvPr/>
        </p:nvSpPr>
        <p:spPr>
          <a:xfrm>
            <a:off x="554715" y="3107439"/>
            <a:ext cx="712054" cy="369332"/>
          </a:xfrm>
          <a:prstGeom prst="rect">
            <a:avLst/>
          </a:prstGeom>
          <a:noFill/>
        </p:spPr>
        <p:txBody>
          <a:bodyPr wrap="none" rtlCol="0">
            <a:spAutoFit/>
          </a:bodyPr>
          <a:lstStyle/>
          <a:p>
            <a:r>
              <a:rPr lang="en-US" dirty="0" smtClean="0"/>
              <a:t>-0.0%</a:t>
            </a:r>
            <a:endParaRPr lang="en-US" dirty="0"/>
          </a:p>
        </p:txBody>
      </p:sp>
      <p:sp>
        <p:nvSpPr>
          <p:cNvPr id="66" name="TextBox 65"/>
          <p:cNvSpPr txBox="1"/>
          <p:nvPr/>
        </p:nvSpPr>
        <p:spPr>
          <a:xfrm>
            <a:off x="554715" y="3478914"/>
            <a:ext cx="712054" cy="369332"/>
          </a:xfrm>
          <a:prstGeom prst="rect">
            <a:avLst/>
          </a:prstGeom>
          <a:noFill/>
        </p:spPr>
        <p:txBody>
          <a:bodyPr wrap="none" rtlCol="0">
            <a:spAutoFit/>
          </a:bodyPr>
          <a:lstStyle/>
          <a:p>
            <a:r>
              <a:rPr lang="en-US" dirty="0" smtClean="0"/>
              <a:t>-2.0%</a:t>
            </a:r>
            <a:endParaRPr lang="en-US" dirty="0"/>
          </a:p>
        </p:txBody>
      </p:sp>
      <p:sp>
        <p:nvSpPr>
          <p:cNvPr id="67" name="TextBox 66"/>
          <p:cNvSpPr txBox="1"/>
          <p:nvPr/>
        </p:nvSpPr>
        <p:spPr>
          <a:xfrm>
            <a:off x="554715" y="3859914"/>
            <a:ext cx="712054" cy="369332"/>
          </a:xfrm>
          <a:prstGeom prst="rect">
            <a:avLst/>
          </a:prstGeom>
          <a:noFill/>
        </p:spPr>
        <p:txBody>
          <a:bodyPr wrap="none" rtlCol="0">
            <a:spAutoFit/>
          </a:bodyPr>
          <a:lstStyle/>
          <a:p>
            <a:r>
              <a:rPr lang="en-US" dirty="0" smtClean="0"/>
              <a:t>-4.0%</a:t>
            </a:r>
            <a:endParaRPr lang="en-US" dirty="0"/>
          </a:p>
        </p:txBody>
      </p:sp>
      <p:cxnSp>
        <p:nvCxnSpPr>
          <p:cNvPr id="68" name="Straight Connector 67"/>
          <p:cNvCxnSpPr/>
          <p:nvPr/>
        </p:nvCxnSpPr>
        <p:spPr>
          <a:xfrm flipH="1">
            <a:off x="1269090" y="2164468"/>
            <a:ext cx="7315200" cy="0"/>
          </a:xfrm>
          <a:prstGeom prst="line">
            <a:avLst/>
          </a:prstGeom>
          <a:ln w="15875">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H="1">
            <a:off x="1269090" y="2262098"/>
            <a:ext cx="7315200" cy="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H="1">
            <a:off x="1269090" y="2583564"/>
            <a:ext cx="7315200"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1447708" y="2995524"/>
            <a:ext cx="2357" cy="155"/>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1590513" y="2432446"/>
            <a:ext cx="6993777"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1354865" y="2593759"/>
            <a:ext cx="235648"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1276380" y="3008060"/>
            <a:ext cx="78485"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1354849" y="2583564"/>
            <a:ext cx="0" cy="422800"/>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H="1">
            <a:off x="1583473" y="2432446"/>
            <a:ext cx="7040" cy="160618"/>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1285763" y="2844562"/>
            <a:ext cx="389850" cy="215444"/>
          </a:xfrm>
          <a:prstGeom prst="rect">
            <a:avLst/>
          </a:prstGeom>
          <a:noFill/>
        </p:spPr>
        <p:txBody>
          <a:bodyPr wrap="none" rtlCol="0">
            <a:spAutoFit/>
          </a:bodyPr>
          <a:lstStyle/>
          <a:p>
            <a:r>
              <a:rPr lang="en-US" sz="800" dirty="0" smtClean="0"/>
              <a:t>$500</a:t>
            </a:r>
            <a:endParaRPr lang="en-US" sz="800" dirty="0"/>
          </a:p>
        </p:txBody>
      </p:sp>
      <p:sp>
        <p:nvSpPr>
          <p:cNvPr id="78" name="TextBox 77"/>
          <p:cNvSpPr txBox="1"/>
          <p:nvPr/>
        </p:nvSpPr>
        <p:spPr>
          <a:xfrm>
            <a:off x="1518434" y="2408877"/>
            <a:ext cx="466794" cy="215444"/>
          </a:xfrm>
          <a:prstGeom prst="rect">
            <a:avLst/>
          </a:prstGeom>
          <a:noFill/>
        </p:spPr>
        <p:txBody>
          <a:bodyPr wrap="none" rtlCol="0">
            <a:spAutoFit/>
          </a:bodyPr>
          <a:lstStyle/>
          <a:p>
            <a:r>
              <a:rPr lang="en-US" sz="800" dirty="0" smtClean="0"/>
              <a:t>$3,000</a:t>
            </a:r>
            <a:endParaRPr lang="en-US" sz="800" dirty="0"/>
          </a:p>
        </p:txBody>
      </p:sp>
      <p:sp>
        <p:nvSpPr>
          <p:cNvPr id="79" name="TextBox 78"/>
          <p:cNvSpPr txBox="1"/>
          <p:nvPr/>
        </p:nvSpPr>
        <p:spPr>
          <a:xfrm>
            <a:off x="8530070" y="2128185"/>
            <a:ext cx="386644" cy="215444"/>
          </a:xfrm>
          <a:prstGeom prst="rect">
            <a:avLst/>
          </a:prstGeom>
          <a:noFill/>
        </p:spPr>
        <p:txBody>
          <a:bodyPr wrap="none" rtlCol="0">
            <a:spAutoFit/>
          </a:bodyPr>
          <a:lstStyle/>
          <a:p>
            <a:r>
              <a:rPr lang="en-US" sz="800" dirty="0" smtClean="0"/>
              <a:t>6.0%</a:t>
            </a:r>
            <a:endParaRPr lang="en-US" sz="800" dirty="0"/>
          </a:p>
        </p:txBody>
      </p:sp>
      <p:sp>
        <p:nvSpPr>
          <p:cNvPr id="80" name="TextBox 79"/>
          <p:cNvSpPr txBox="1"/>
          <p:nvPr/>
        </p:nvSpPr>
        <p:spPr>
          <a:xfrm>
            <a:off x="8530820" y="2294551"/>
            <a:ext cx="386644" cy="215444"/>
          </a:xfrm>
          <a:prstGeom prst="rect">
            <a:avLst/>
          </a:prstGeom>
          <a:noFill/>
        </p:spPr>
        <p:txBody>
          <a:bodyPr wrap="none" rtlCol="0">
            <a:spAutoFit/>
          </a:bodyPr>
          <a:lstStyle/>
          <a:p>
            <a:r>
              <a:rPr lang="en-US" sz="800" dirty="0" smtClean="0"/>
              <a:t>5.0%</a:t>
            </a:r>
            <a:endParaRPr lang="en-US" sz="800" dirty="0"/>
          </a:p>
        </p:txBody>
      </p:sp>
      <p:sp>
        <p:nvSpPr>
          <p:cNvPr id="81" name="TextBox 80"/>
          <p:cNvSpPr txBox="1"/>
          <p:nvPr/>
        </p:nvSpPr>
        <p:spPr>
          <a:xfrm>
            <a:off x="8529523" y="2449651"/>
            <a:ext cx="386644" cy="215444"/>
          </a:xfrm>
          <a:prstGeom prst="rect">
            <a:avLst/>
          </a:prstGeom>
          <a:noFill/>
        </p:spPr>
        <p:txBody>
          <a:bodyPr wrap="none" rtlCol="0">
            <a:spAutoFit/>
          </a:bodyPr>
          <a:lstStyle/>
          <a:p>
            <a:r>
              <a:rPr lang="en-US" sz="800" dirty="0" smtClean="0"/>
              <a:t>4.0%</a:t>
            </a:r>
            <a:endParaRPr lang="en-US" sz="800" dirty="0"/>
          </a:p>
        </p:txBody>
      </p:sp>
      <p:sp>
        <p:nvSpPr>
          <p:cNvPr id="82" name="TextBox 81"/>
          <p:cNvSpPr txBox="1"/>
          <p:nvPr/>
        </p:nvSpPr>
        <p:spPr>
          <a:xfrm>
            <a:off x="8529497" y="2032157"/>
            <a:ext cx="386644" cy="215444"/>
          </a:xfrm>
          <a:prstGeom prst="rect">
            <a:avLst/>
          </a:prstGeom>
          <a:noFill/>
        </p:spPr>
        <p:txBody>
          <a:bodyPr wrap="none" rtlCol="0">
            <a:spAutoFit/>
          </a:bodyPr>
          <a:lstStyle/>
          <a:p>
            <a:r>
              <a:rPr lang="en-US" sz="800" dirty="0" smtClean="0"/>
              <a:t>6.5%</a:t>
            </a:r>
            <a:endParaRPr lang="en-US" sz="800" dirty="0"/>
          </a:p>
        </p:txBody>
      </p:sp>
      <p:cxnSp>
        <p:nvCxnSpPr>
          <p:cNvPr id="83" name="Straight Connector 82"/>
          <p:cNvCxnSpPr/>
          <p:nvPr/>
        </p:nvCxnSpPr>
        <p:spPr>
          <a:xfrm>
            <a:off x="2183490" y="1526289"/>
            <a:ext cx="0" cy="2910959"/>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3097890" y="1556872"/>
            <a:ext cx="0" cy="2910959"/>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4002312" y="1557521"/>
            <a:ext cx="0" cy="2910959"/>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4936215" y="1554864"/>
            <a:ext cx="0" cy="2910959"/>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5850615" y="1554864"/>
            <a:ext cx="0" cy="2910959"/>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6736440" y="1557811"/>
            <a:ext cx="0" cy="2910959"/>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7660365" y="1545339"/>
            <a:ext cx="0" cy="2910959"/>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2640690" y="1550938"/>
            <a:ext cx="0" cy="2910959"/>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91" name="TextBox 90"/>
          <p:cNvSpPr txBox="1"/>
          <p:nvPr/>
        </p:nvSpPr>
        <p:spPr>
          <a:xfrm>
            <a:off x="1059540" y="4490707"/>
            <a:ext cx="418704" cy="369332"/>
          </a:xfrm>
          <a:prstGeom prst="rect">
            <a:avLst/>
          </a:prstGeom>
          <a:noFill/>
        </p:spPr>
        <p:txBody>
          <a:bodyPr wrap="none" rtlCol="0">
            <a:spAutoFit/>
          </a:bodyPr>
          <a:lstStyle/>
          <a:p>
            <a:r>
              <a:rPr lang="en-US" dirty="0"/>
              <a:t>$</a:t>
            </a:r>
            <a:r>
              <a:rPr lang="en-US" dirty="0" smtClean="0"/>
              <a:t>0</a:t>
            </a:r>
            <a:endParaRPr lang="en-US" dirty="0"/>
          </a:p>
        </p:txBody>
      </p:sp>
      <p:sp>
        <p:nvSpPr>
          <p:cNvPr id="92" name="TextBox 91"/>
          <p:cNvSpPr txBox="1"/>
          <p:nvPr/>
        </p:nvSpPr>
        <p:spPr>
          <a:xfrm>
            <a:off x="3407262" y="2985366"/>
            <a:ext cx="3076998" cy="400110"/>
          </a:xfrm>
          <a:prstGeom prst="rect">
            <a:avLst/>
          </a:prstGeom>
          <a:noFill/>
        </p:spPr>
        <p:txBody>
          <a:bodyPr wrap="square" rtlCol="0">
            <a:spAutoFit/>
          </a:bodyPr>
          <a:lstStyle/>
          <a:p>
            <a:r>
              <a:rPr lang="en-US" sz="1000" b="1" dirty="0" smtClean="0"/>
              <a:t>*Note: Buying </a:t>
            </a:r>
            <a:r>
              <a:rPr lang="en-US" sz="1000" b="1" dirty="0"/>
              <a:t>used products, saving and investing means 0% </a:t>
            </a:r>
            <a:r>
              <a:rPr lang="en-US" sz="1000" b="1" dirty="0" smtClean="0"/>
              <a:t>consumption </a:t>
            </a:r>
            <a:r>
              <a:rPr lang="en-US" sz="1000" b="1" dirty="0"/>
              <a:t>tax on a consumer’s </a:t>
            </a:r>
            <a:r>
              <a:rPr lang="en-US" sz="1000" b="1" dirty="0" smtClean="0"/>
              <a:t>spending.</a:t>
            </a:r>
            <a:endParaRPr lang="en-US" sz="1000" b="1" dirty="0"/>
          </a:p>
        </p:txBody>
      </p:sp>
      <p:grpSp>
        <p:nvGrpSpPr>
          <p:cNvPr id="93" name="Group 92"/>
          <p:cNvGrpSpPr/>
          <p:nvPr/>
        </p:nvGrpSpPr>
        <p:grpSpPr>
          <a:xfrm>
            <a:off x="6680196" y="3392494"/>
            <a:ext cx="1970549" cy="1096088"/>
            <a:chOff x="6680196" y="3392494"/>
            <a:chExt cx="1970549" cy="1096088"/>
          </a:xfrm>
        </p:grpSpPr>
        <p:sp>
          <p:nvSpPr>
            <p:cNvPr id="94" name="Rectangle 93"/>
            <p:cNvSpPr/>
            <p:nvPr/>
          </p:nvSpPr>
          <p:spPr>
            <a:xfrm>
              <a:off x="6680196" y="3392494"/>
              <a:ext cx="1894348" cy="109608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95" name="TextBox 94"/>
            <p:cNvSpPr txBox="1"/>
            <p:nvPr/>
          </p:nvSpPr>
          <p:spPr>
            <a:xfrm>
              <a:off x="6821949" y="3409725"/>
              <a:ext cx="1828796" cy="983666"/>
            </a:xfrm>
            <a:prstGeom prst="rect">
              <a:avLst/>
            </a:prstGeom>
            <a:noFill/>
          </p:spPr>
          <p:txBody>
            <a:bodyPr wrap="square" rtlCol="0">
              <a:spAutoFit/>
            </a:bodyPr>
            <a:lstStyle/>
            <a:p>
              <a:r>
                <a:rPr lang="en-US" sz="800" b="1" dirty="0" smtClean="0"/>
                <a:t>PL = Poverty Level for a given sized household</a:t>
              </a:r>
            </a:p>
            <a:p>
              <a:r>
                <a:rPr lang="en-US" sz="800" b="1" dirty="0" smtClean="0"/>
                <a:t>#1 = 1-1/2 times PL spending</a:t>
              </a:r>
            </a:p>
            <a:p>
              <a:r>
                <a:rPr lang="en-US" sz="800" b="1" dirty="0" smtClean="0"/>
                <a:t>#2 = 2 times PL</a:t>
              </a:r>
            </a:p>
            <a:p>
              <a:r>
                <a:rPr lang="en-US" sz="800" b="1" dirty="0" smtClean="0"/>
                <a:t>#3 = 2 times #2</a:t>
              </a:r>
            </a:p>
            <a:p>
              <a:r>
                <a:rPr lang="en-US" sz="800" b="1" dirty="0" smtClean="0"/>
                <a:t>#4 = 2 times #3</a:t>
              </a:r>
            </a:p>
            <a:p>
              <a:r>
                <a:rPr lang="en-US" sz="800" b="1" dirty="0" smtClean="0"/>
                <a:t>#5 = 2 times #4</a:t>
              </a:r>
            </a:p>
            <a:p>
              <a:r>
                <a:rPr lang="en-US" sz="800" b="1" dirty="0" smtClean="0"/>
                <a:t>etc.</a:t>
              </a:r>
            </a:p>
          </p:txBody>
        </p:sp>
      </p:grpSp>
      <p:sp>
        <p:nvSpPr>
          <p:cNvPr id="96" name="TextBox 95"/>
          <p:cNvSpPr txBox="1"/>
          <p:nvPr/>
        </p:nvSpPr>
        <p:spPr>
          <a:xfrm>
            <a:off x="6172152" y="5762944"/>
            <a:ext cx="1452514" cy="369332"/>
          </a:xfrm>
          <a:prstGeom prst="rect">
            <a:avLst/>
          </a:prstGeom>
          <a:noFill/>
        </p:spPr>
        <p:txBody>
          <a:bodyPr wrap="none" rtlCol="0">
            <a:spAutoFit/>
          </a:bodyPr>
          <a:lstStyle/>
          <a:p>
            <a:r>
              <a:rPr lang="en-US" dirty="0" smtClean="0"/>
              <a:t>Dollars Spent</a:t>
            </a:r>
            <a:endParaRPr lang="en-US" dirty="0"/>
          </a:p>
        </p:txBody>
      </p:sp>
      <p:sp>
        <p:nvSpPr>
          <p:cNvPr id="97" name="Right Arrow 96"/>
          <p:cNvSpPr/>
          <p:nvPr/>
        </p:nvSpPr>
        <p:spPr>
          <a:xfrm rot="16200000">
            <a:off x="115522" y="1798935"/>
            <a:ext cx="685800" cy="1983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TextBox 97"/>
          <p:cNvSpPr txBox="1"/>
          <p:nvPr/>
        </p:nvSpPr>
        <p:spPr>
          <a:xfrm rot="16200000">
            <a:off x="-42841" y="2548761"/>
            <a:ext cx="963022" cy="369332"/>
          </a:xfrm>
          <a:prstGeom prst="rect">
            <a:avLst/>
          </a:prstGeom>
          <a:noFill/>
        </p:spPr>
        <p:txBody>
          <a:bodyPr wrap="square" rtlCol="0">
            <a:spAutoFit/>
          </a:bodyPr>
          <a:lstStyle/>
          <a:p>
            <a:r>
              <a:rPr lang="en-US" dirty="0" smtClean="0"/>
              <a:t>Tax Rate</a:t>
            </a:r>
            <a:endParaRPr lang="en-US" dirty="0"/>
          </a:p>
        </p:txBody>
      </p:sp>
      <p:sp>
        <p:nvSpPr>
          <p:cNvPr id="99" name="Right Arrow 98"/>
          <p:cNvSpPr/>
          <p:nvPr/>
        </p:nvSpPr>
        <p:spPr>
          <a:xfrm>
            <a:off x="7614405" y="5872012"/>
            <a:ext cx="685800" cy="1983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TextBox 99"/>
          <p:cNvSpPr txBox="1"/>
          <p:nvPr/>
        </p:nvSpPr>
        <p:spPr>
          <a:xfrm>
            <a:off x="3497952" y="1520382"/>
            <a:ext cx="2468946" cy="369332"/>
          </a:xfrm>
          <a:prstGeom prst="rect">
            <a:avLst/>
          </a:prstGeom>
          <a:noFill/>
        </p:spPr>
        <p:txBody>
          <a:bodyPr wrap="none" rtlCol="0">
            <a:spAutoFit/>
          </a:bodyPr>
          <a:lstStyle/>
          <a:p>
            <a:r>
              <a:rPr lang="en-US" b="1" dirty="0" smtClean="0">
                <a:latin typeface="Tahoma" panose="020B0604030504040204" pitchFamily="34" charset="0"/>
                <a:ea typeface="Tahoma" panose="020B0604030504040204" pitchFamily="34" charset="0"/>
                <a:cs typeface="Tahoma" panose="020B0604030504040204" pitchFamily="34" charset="0"/>
              </a:rPr>
              <a:t>Effective AEFA Rate</a:t>
            </a:r>
            <a:endParaRPr lang="en-US" b="1" dirty="0">
              <a:latin typeface="Tahoma" panose="020B0604030504040204" pitchFamily="34" charset="0"/>
              <a:ea typeface="Tahoma" panose="020B0604030504040204" pitchFamily="34" charset="0"/>
              <a:cs typeface="Tahoma" panose="020B0604030504040204" pitchFamily="34" charset="0"/>
            </a:endParaRPr>
          </a:p>
        </p:txBody>
      </p:sp>
      <p:grpSp>
        <p:nvGrpSpPr>
          <p:cNvPr id="101" name="Group 100"/>
          <p:cNvGrpSpPr/>
          <p:nvPr/>
        </p:nvGrpSpPr>
        <p:grpSpPr>
          <a:xfrm>
            <a:off x="2362172" y="5672133"/>
            <a:ext cx="2826375" cy="870126"/>
            <a:chOff x="2362172" y="5672133"/>
            <a:chExt cx="2826375" cy="870126"/>
          </a:xfrm>
        </p:grpSpPr>
        <p:grpSp>
          <p:nvGrpSpPr>
            <p:cNvPr id="102" name="Group 101"/>
            <p:cNvGrpSpPr/>
            <p:nvPr/>
          </p:nvGrpSpPr>
          <p:grpSpPr>
            <a:xfrm>
              <a:off x="2362188" y="5672133"/>
              <a:ext cx="2826359" cy="717726"/>
              <a:chOff x="2217048" y="5903682"/>
              <a:chExt cx="2826359" cy="717726"/>
            </a:xfrm>
          </p:grpSpPr>
          <p:cxnSp>
            <p:nvCxnSpPr>
              <p:cNvPr id="108" name="Straight Connector 107"/>
              <p:cNvCxnSpPr/>
              <p:nvPr/>
            </p:nvCxnSpPr>
            <p:spPr>
              <a:xfrm flipH="1">
                <a:off x="2217048" y="6031555"/>
                <a:ext cx="990600" cy="0"/>
              </a:xfrm>
              <a:prstGeom prst="line">
                <a:avLst/>
              </a:prstGeom>
              <a:ln w="15875">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flipH="1">
                <a:off x="2217049" y="6343125"/>
                <a:ext cx="990600" cy="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flipH="1">
                <a:off x="2217048" y="6498297"/>
                <a:ext cx="990599" cy="0"/>
              </a:xfrm>
              <a:prstGeom prst="line">
                <a:avLst/>
              </a:prstGeom>
              <a:ln w="15875">
                <a:solidFill>
                  <a:srgbClr val="00B050"/>
                </a:solidFill>
              </a:ln>
            </p:spPr>
            <p:style>
              <a:lnRef idx="1">
                <a:schemeClr val="accent1"/>
              </a:lnRef>
              <a:fillRef idx="0">
                <a:schemeClr val="accent1"/>
              </a:fillRef>
              <a:effectRef idx="0">
                <a:schemeClr val="accent1"/>
              </a:effectRef>
              <a:fontRef idx="minor">
                <a:schemeClr val="tx1"/>
              </a:fontRef>
            </p:style>
          </p:cxnSp>
          <p:sp>
            <p:nvSpPr>
              <p:cNvPr id="111" name="TextBox 110"/>
              <p:cNvSpPr txBox="1"/>
              <p:nvPr/>
            </p:nvSpPr>
            <p:spPr>
              <a:xfrm>
                <a:off x="3207648" y="5903682"/>
                <a:ext cx="1604927" cy="246221"/>
              </a:xfrm>
              <a:prstGeom prst="rect">
                <a:avLst/>
              </a:prstGeom>
              <a:noFill/>
            </p:spPr>
            <p:txBody>
              <a:bodyPr wrap="none" rtlCol="0">
                <a:spAutoFit/>
              </a:bodyPr>
              <a:lstStyle/>
              <a:p>
                <a:r>
                  <a:rPr lang="en-US" sz="1000" dirty="0" smtClean="0"/>
                  <a:t>Corporate Income Tax Rate</a:t>
                </a:r>
                <a:endParaRPr lang="en-US" sz="1000" dirty="0"/>
              </a:p>
            </p:txBody>
          </p:sp>
          <p:sp>
            <p:nvSpPr>
              <p:cNvPr id="112" name="TextBox 111"/>
              <p:cNvSpPr txBox="1"/>
              <p:nvPr/>
            </p:nvSpPr>
            <p:spPr>
              <a:xfrm>
                <a:off x="3207648" y="6222787"/>
                <a:ext cx="1242648" cy="246221"/>
              </a:xfrm>
              <a:prstGeom prst="rect">
                <a:avLst/>
              </a:prstGeom>
              <a:noFill/>
            </p:spPr>
            <p:txBody>
              <a:bodyPr wrap="none" rtlCol="0">
                <a:spAutoFit/>
              </a:bodyPr>
              <a:lstStyle/>
              <a:p>
                <a:r>
                  <a:rPr lang="en-US" sz="1000" dirty="0" smtClean="0"/>
                  <a:t>AEFA Proposed Rate</a:t>
                </a:r>
                <a:endParaRPr lang="en-US" sz="1000" dirty="0"/>
              </a:p>
            </p:txBody>
          </p:sp>
          <p:sp>
            <p:nvSpPr>
              <p:cNvPr id="113" name="TextBox 112"/>
              <p:cNvSpPr txBox="1"/>
              <p:nvPr/>
            </p:nvSpPr>
            <p:spPr>
              <a:xfrm>
                <a:off x="3207648" y="6375187"/>
                <a:ext cx="1835759" cy="246221"/>
              </a:xfrm>
              <a:prstGeom prst="rect">
                <a:avLst/>
              </a:prstGeom>
              <a:noFill/>
            </p:spPr>
            <p:txBody>
              <a:bodyPr wrap="none" rtlCol="0">
                <a:spAutoFit/>
              </a:bodyPr>
              <a:lstStyle/>
              <a:p>
                <a:r>
                  <a:rPr lang="en-US" sz="1000" dirty="0" smtClean="0"/>
                  <a:t>Current Alabama Sales Tax Rate</a:t>
                </a:r>
                <a:endParaRPr lang="en-US" sz="1000" dirty="0"/>
              </a:p>
            </p:txBody>
          </p:sp>
        </p:grpSp>
        <p:grpSp>
          <p:nvGrpSpPr>
            <p:cNvPr id="103" name="Group 102"/>
            <p:cNvGrpSpPr/>
            <p:nvPr/>
          </p:nvGrpSpPr>
          <p:grpSpPr>
            <a:xfrm>
              <a:off x="2362188" y="6296038"/>
              <a:ext cx="2191570" cy="246221"/>
              <a:chOff x="2217048" y="6527587"/>
              <a:chExt cx="2191570" cy="246221"/>
            </a:xfrm>
          </p:grpSpPr>
          <p:cxnSp>
            <p:nvCxnSpPr>
              <p:cNvPr id="106" name="Straight Connector 105"/>
              <p:cNvCxnSpPr/>
              <p:nvPr/>
            </p:nvCxnSpPr>
            <p:spPr>
              <a:xfrm flipH="1">
                <a:off x="2217048" y="6650697"/>
                <a:ext cx="990599" cy="0"/>
              </a:xfrm>
              <a:prstGeom prst="line">
                <a:avLst/>
              </a:prstGeom>
              <a:ln w="158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
            <p:nvSpPr>
              <p:cNvPr id="107" name="TextBox 106"/>
              <p:cNvSpPr txBox="1"/>
              <p:nvPr/>
            </p:nvSpPr>
            <p:spPr>
              <a:xfrm>
                <a:off x="3207648" y="6527587"/>
                <a:ext cx="1200970" cy="246221"/>
              </a:xfrm>
              <a:prstGeom prst="rect">
                <a:avLst/>
              </a:prstGeom>
              <a:noFill/>
            </p:spPr>
            <p:txBody>
              <a:bodyPr wrap="none" rtlCol="0">
                <a:spAutoFit/>
              </a:bodyPr>
              <a:lstStyle/>
              <a:p>
                <a:r>
                  <a:rPr lang="en-US" sz="1000" dirty="0" smtClean="0"/>
                  <a:t>Effective AEFA Rate</a:t>
                </a:r>
                <a:endParaRPr lang="en-US" sz="1000" dirty="0"/>
              </a:p>
            </p:txBody>
          </p:sp>
        </p:grpSp>
        <p:cxnSp>
          <p:nvCxnSpPr>
            <p:cNvPr id="104" name="Straight Connector 103"/>
            <p:cNvCxnSpPr/>
            <p:nvPr/>
          </p:nvCxnSpPr>
          <p:spPr>
            <a:xfrm flipH="1">
              <a:off x="2362172" y="5952406"/>
              <a:ext cx="990600" cy="0"/>
            </a:xfrm>
            <a:prstGeom prst="line">
              <a:avLst/>
            </a:prstGeom>
            <a:ln w="158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05" name="TextBox 104"/>
            <p:cNvSpPr txBox="1"/>
            <p:nvPr/>
          </p:nvSpPr>
          <p:spPr>
            <a:xfrm>
              <a:off x="3352772" y="5824533"/>
              <a:ext cx="1582484" cy="246221"/>
            </a:xfrm>
            <a:prstGeom prst="rect">
              <a:avLst/>
            </a:prstGeom>
            <a:noFill/>
          </p:spPr>
          <p:txBody>
            <a:bodyPr wrap="none" rtlCol="0">
              <a:spAutoFit/>
            </a:bodyPr>
            <a:lstStyle/>
            <a:p>
              <a:r>
                <a:rPr lang="en-US" sz="1000" dirty="0" smtClean="0"/>
                <a:t>Individual Income Tax Rate</a:t>
              </a:r>
              <a:endParaRPr lang="en-US" sz="1000" dirty="0"/>
            </a:p>
          </p:txBody>
        </p:sp>
      </p:grpSp>
      <p:pic>
        <p:nvPicPr>
          <p:cNvPr id="11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8289" y="6027151"/>
            <a:ext cx="997884" cy="475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6" name="TextBox 115"/>
          <p:cNvSpPr txBox="1"/>
          <p:nvPr/>
        </p:nvSpPr>
        <p:spPr>
          <a:xfrm rot="16200000">
            <a:off x="1711246" y="4788881"/>
            <a:ext cx="944489" cy="369332"/>
          </a:xfrm>
          <a:prstGeom prst="rect">
            <a:avLst/>
          </a:prstGeom>
          <a:noFill/>
        </p:spPr>
        <p:txBody>
          <a:bodyPr wrap="none" rtlCol="0">
            <a:spAutoFit/>
          </a:bodyPr>
          <a:lstStyle/>
          <a:p>
            <a:r>
              <a:rPr lang="en-US" dirty="0" smtClean="0"/>
              <a:t>$53,380</a:t>
            </a:r>
            <a:endParaRPr lang="en-US" dirty="0"/>
          </a:p>
        </p:txBody>
      </p:sp>
      <p:sp>
        <p:nvSpPr>
          <p:cNvPr id="117" name="TextBox 116"/>
          <p:cNvSpPr txBox="1"/>
          <p:nvPr/>
        </p:nvSpPr>
        <p:spPr>
          <a:xfrm rot="16200000">
            <a:off x="3468643" y="4843959"/>
            <a:ext cx="1061509" cy="369332"/>
          </a:xfrm>
          <a:prstGeom prst="rect">
            <a:avLst/>
          </a:prstGeom>
          <a:noFill/>
        </p:spPr>
        <p:txBody>
          <a:bodyPr wrap="none" rtlCol="0">
            <a:spAutoFit/>
          </a:bodyPr>
          <a:lstStyle/>
          <a:p>
            <a:r>
              <a:rPr lang="en-US" dirty="0" smtClean="0"/>
              <a:t>$213,520</a:t>
            </a:r>
            <a:endParaRPr lang="en-US" dirty="0"/>
          </a:p>
        </p:txBody>
      </p:sp>
      <p:sp>
        <p:nvSpPr>
          <p:cNvPr id="118" name="TextBox 117"/>
          <p:cNvSpPr txBox="1"/>
          <p:nvPr/>
        </p:nvSpPr>
        <p:spPr>
          <a:xfrm rot="16200000">
            <a:off x="4400699" y="4848194"/>
            <a:ext cx="1061509" cy="369332"/>
          </a:xfrm>
          <a:prstGeom prst="rect">
            <a:avLst/>
          </a:prstGeom>
          <a:noFill/>
        </p:spPr>
        <p:txBody>
          <a:bodyPr wrap="none" rtlCol="0">
            <a:spAutoFit/>
          </a:bodyPr>
          <a:lstStyle/>
          <a:p>
            <a:r>
              <a:rPr lang="en-US" dirty="0" smtClean="0"/>
              <a:t>$427,040</a:t>
            </a:r>
            <a:endParaRPr lang="en-US" dirty="0"/>
          </a:p>
        </p:txBody>
      </p:sp>
      <p:sp>
        <p:nvSpPr>
          <p:cNvPr id="119" name="TextBox 118"/>
          <p:cNvSpPr txBox="1"/>
          <p:nvPr/>
        </p:nvSpPr>
        <p:spPr>
          <a:xfrm rot="16200000">
            <a:off x="5319861" y="4848194"/>
            <a:ext cx="1061509" cy="369332"/>
          </a:xfrm>
          <a:prstGeom prst="rect">
            <a:avLst/>
          </a:prstGeom>
          <a:noFill/>
        </p:spPr>
        <p:txBody>
          <a:bodyPr wrap="none" rtlCol="0">
            <a:spAutoFit/>
          </a:bodyPr>
          <a:lstStyle/>
          <a:p>
            <a:r>
              <a:rPr lang="en-US" dirty="0" smtClean="0"/>
              <a:t>$854,080</a:t>
            </a:r>
            <a:endParaRPr lang="en-US" dirty="0"/>
          </a:p>
        </p:txBody>
      </p:sp>
      <p:sp>
        <p:nvSpPr>
          <p:cNvPr id="120" name="TextBox 119"/>
          <p:cNvSpPr txBox="1"/>
          <p:nvPr/>
        </p:nvSpPr>
        <p:spPr>
          <a:xfrm rot="16200000">
            <a:off x="6062079" y="4931322"/>
            <a:ext cx="1236236" cy="369332"/>
          </a:xfrm>
          <a:prstGeom prst="rect">
            <a:avLst/>
          </a:prstGeom>
          <a:noFill/>
        </p:spPr>
        <p:txBody>
          <a:bodyPr wrap="none" rtlCol="0">
            <a:spAutoFit/>
          </a:bodyPr>
          <a:lstStyle/>
          <a:p>
            <a:r>
              <a:rPr lang="en-US" dirty="0" smtClean="0"/>
              <a:t>$1,708,160</a:t>
            </a:r>
            <a:endParaRPr lang="en-US" dirty="0"/>
          </a:p>
        </p:txBody>
      </p:sp>
      <p:sp>
        <p:nvSpPr>
          <p:cNvPr id="121" name="TextBox 120"/>
          <p:cNvSpPr txBox="1"/>
          <p:nvPr/>
        </p:nvSpPr>
        <p:spPr>
          <a:xfrm rot="16200000">
            <a:off x="7037358" y="4926032"/>
            <a:ext cx="1236236" cy="369332"/>
          </a:xfrm>
          <a:prstGeom prst="rect">
            <a:avLst/>
          </a:prstGeom>
          <a:noFill/>
        </p:spPr>
        <p:txBody>
          <a:bodyPr wrap="none" rtlCol="0">
            <a:spAutoFit/>
          </a:bodyPr>
          <a:lstStyle/>
          <a:p>
            <a:r>
              <a:rPr lang="en-US" dirty="0" smtClean="0"/>
              <a:t>$3,416,320</a:t>
            </a:r>
            <a:endParaRPr lang="en-US" dirty="0"/>
          </a:p>
        </p:txBody>
      </p:sp>
      <p:sp>
        <p:nvSpPr>
          <p:cNvPr id="122" name="TextBox 121"/>
          <p:cNvSpPr txBox="1"/>
          <p:nvPr/>
        </p:nvSpPr>
        <p:spPr>
          <a:xfrm rot="16200000">
            <a:off x="2162457" y="4789685"/>
            <a:ext cx="944489" cy="369332"/>
          </a:xfrm>
          <a:prstGeom prst="rect">
            <a:avLst/>
          </a:prstGeom>
          <a:noFill/>
        </p:spPr>
        <p:txBody>
          <a:bodyPr wrap="none" rtlCol="0">
            <a:spAutoFit/>
          </a:bodyPr>
          <a:lstStyle/>
          <a:p>
            <a:r>
              <a:rPr lang="en-US" dirty="0" smtClean="0"/>
              <a:t>$80,070</a:t>
            </a:r>
            <a:endParaRPr lang="en-US" dirty="0"/>
          </a:p>
        </p:txBody>
      </p:sp>
      <p:sp>
        <p:nvSpPr>
          <p:cNvPr id="123" name="TextBox 122"/>
          <p:cNvSpPr txBox="1"/>
          <p:nvPr/>
        </p:nvSpPr>
        <p:spPr>
          <a:xfrm rot="16200000">
            <a:off x="2565902" y="4837315"/>
            <a:ext cx="1061509" cy="369332"/>
          </a:xfrm>
          <a:prstGeom prst="rect">
            <a:avLst/>
          </a:prstGeom>
          <a:noFill/>
        </p:spPr>
        <p:txBody>
          <a:bodyPr wrap="none" rtlCol="0">
            <a:spAutoFit/>
          </a:bodyPr>
          <a:lstStyle/>
          <a:p>
            <a:r>
              <a:rPr lang="en-US" dirty="0" smtClean="0"/>
              <a:t>$106,760</a:t>
            </a:r>
            <a:endParaRPr lang="en-US" dirty="0"/>
          </a:p>
        </p:txBody>
      </p:sp>
      <p:sp>
        <p:nvSpPr>
          <p:cNvPr id="4" name="Freeform 3"/>
          <p:cNvSpPr/>
          <p:nvPr/>
        </p:nvSpPr>
        <p:spPr>
          <a:xfrm>
            <a:off x="1265530" y="2282342"/>
            <a:ext cx="7307884" cy="2209191"/>
          </a:xfrm>
          <a:custGeom>
            <a:avLst/>
            <a:gdLst>
              <a:gd name="connsiteX0" fmla="*/ 0 w 7307884"/>
              <a:gd name="connsiteY0" fmla="*/ 2209191 h 2209191"/>
              <a:gd name="connsiteX1" fmla="*/ 914400 w 7307884"/>
              <a:gd name="connsiteY1" fmla="*/ 1089965 h 2209191"/>
              <a:gd name="connsiteX2" fmla="*/ 1382572 w 7307884"/>
              <a:gd name="connsiteY2" fmla="*/ 724205 h 2209191"/>
              <a:gd name="connsiteX3" fmla="*/ 1836115 w 7307884"/>
              <a:gd name="connsiteY3" fmla="*/ 512064 h 2209191"/>
              <a:gd name="connsiteX4" fmla="*/ 2743200 w 7307884"/>
              <a:gd name="connsiteY4" fmla="*/ 234087 h 2209191"/>
              <a:gd name="connsiteX5" fmla="*/ 3679545 w 7307884"/>
              <a:gd name="connsiteY5" fmla="*/ 109728 h 2209191"/>
              <a:gd name="connsiteX6" fmla="*/ 4586630 w 7307884"/>
              <a:gd name="connsiteY6" fmla="*/ 58522 h 2209191"/>
              <a:gd name="connsiteX7" fmla="*/ 5486400 w 7307884"/>
              <a:gd name="connsiteY7" fmla="*/ 14631 h 2209191"/>
              <a:gd name="connsiteX8" fmla="*/ 6408115 w 7307884"/>
              <a:gd name="connsiteY8" fmla="*/ 7316 h 2209191"/>
              <a:gd name="connsiteX9" fmla="*/ 7307884 w 7307884"/>
              <a:gd name="connsiteY9" fmla="*/ 0 h 2209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307884" h="2209191">
                <a:moveTo>
                  <a:pt x="0" y="2209191"/>
                </a:moveTo>
                <a:cubicBezTo>
                  <a:pt x="341985" y="1773327"/>
                  <a:pt x="683971" y="1337463"/>
                  <a:pt x="914400" y="1089965"/>
                </a:cubicBezTo>
                <a:cubicBezTo>
                  <a:pt x="1144829" y="842467"/>
                  <a:pt x="1228953" y="820522"/>
                  <a:pt x="1382572" y="724205"/>
                </a:cubicBezTo>
                <a:cubicBezTo>
                  <a:pt x="1536191" y="627888"/>
                  <a:pt x="1609344" y="593750"/>
                  <a:pt x="1836115" y="512064"/>
                </a:cubicBezTo>
                <a:cubicBezTo>
                  <a:pt x="2062886" y="430378"/>
                  <a:pt x="2435962" y="301143"/>
                  <a:pt x="2743200" y="234087"/>
                </a:cubicBezTo>
                <a:cubicBezTo>
                  <a:pt x="3050438" y="167031"/>
                  <a:pt x="3372307" y="138989"/>
                  <a:pt x="3679545" y="109728"/>
                </a:cubicBezTo>
                <a:cubicBezTo>
                  <a:pt x="3986783" y="80467"/>
                  <a:pt x="4586630" y="58522"/>
                  <a:pt x="4586630" y="58522"/>
                </a:cubicBezTo>
                <a:cubicBezTo>
                  <a:pt x="4887772" y="42673"/>
                  <a:pt x="5182819" y="23165"/>
                  <a:pt x="5486400" y="14631"/>
                </a:cubicBezTo>
                <a:cubicBezTo>
                  <a:pt x="5789981" y="6097"/>
                  <a:pt x="6408115" y="7316"/>
                  <a:pt x="6408115" y="7316"/>
                </a:cubicBezTo>
                <a:lnTo>
                  <a:pt x="7307884" y="0"/>
                </a:lnTo>
              </a:path>
            </a:pathLst>
          </a:cu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709958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2067</TotalTime>
  <Words>870</Words>
  <Application>Microsoft Office PowerPoint</Application>
  <PresentationFormat>On-screen Show (4:3)</PresentationFormat>
  <Paragraphs>238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Prebate Made Easy</vt:lpstr>
      <vt:lpstr>Effective Rate for Single Person Spending</vt:lpstr>
      <vt:lpstr>Effective Rate for Two Adult, Two Children Spending</vt:lpstr>
      <vt:lpstr>Effective Rate for Two Adult, Seven Children Spending</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Chuck</dc:creator>
  <cp:lastModifiedBy>Chuck</cp:lastModifiedBy>
  <cp:revision>50</cp:revision>
  <cp:lastPrinted>2017-02-13T23:29:26Z</cp:lastPrinted>
  <dcterms:created xsi:type="dcterms:W3CDTF">2016-12-18T20:10:48Z</dcterms:created>
  <dcterms:modified xsi:type="dcterms:W3CDTF">2017-02-22T19:35:14Z</dcterms:modified>
</cp:coreProperties>
</file>