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15FB8-E164-4B87-82F6-BCD0260941D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99E48-662B-4D39-AE63-A783F9094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0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99E48-662B-4D39-AE63-A783F9094D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E6029-D8E4-4678-9040-EBCD0627EB3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F62E3-E4E3-41A1-83A0-5BA1AE532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3825"/>
            <a:ext cx="7772400" cy="1470025"/>
          </a:xfrm>
        </p:spPr>
        <p:txBody>
          <a:bodyPr/>
          <a:lstStyle/>
          <a:p>
            <a:r>
              <a:rPr lang="en-US" b="1" dirty="0" smtClean="0"/>
              <a:t>THE HAMMER SCENARIO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Exactly are Embedded Taxes?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huck\Pictures\112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1447800"/>
            <a:ext cx="28575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100" b="1" dirty="0" smtClean="0"/>
              <a:t>THE HAMMER SCENARIO – A PER/UNIT ANALYSIS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800" b="1" dirty="0" smtClean="0"/>
              <a:t> APPLIES TO THE SALE OF ANY SERVICE OR PRODUCT BOUGHT IN FINAL PERSONAL CONSUMPTION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n-US" sz="4200" dirty="0">
                <a:latin typeface="Arial Rounded MT Bold" pitchFamily="34" charset="0"/>
              </a:rPr>
              <a:t>Note:  </a:t>
            </a:r>
            <a:r>
              <a:rPr lang="en-US" sz="4200" dirty="0" smtClean="0">
                <a:latin typeface="Arial Rounded MT Bold" pitchFamily="34" charset="0"/>
              </a:rPr>
              <a:t>22</a:t>
            </a:r>
            <a:r>
              <a:rPr lang="en-US" sz="4200" dirty="0">
                <a:latin typeface="Arial Rounded MT Bold" pitchFamily="34" charset="0"/>
              </a:rPr>
              <a:t>% of the hardware store’s sales price contains the embedded Income Tax/Payroll Tax paid by the materials supplier, the factory distributorship, and the hardware store, </a:t>
            </a:r>
            <a:r>
              <a:rPr lang="en-US" sz="4200" dirty="0" smtClean="0">
                <a:solidFill>
                  <a:srgbClr val="FF0000"/>
                </a:solidFill>
                <a:latin typeface="Arial Rounded MT Bold" pitchFamily="34" charset="0"/>
              </a:rPr>
              <a:t>PLUS</a:t>
            </a:r>
            <a:r>
              <a:rPr lang="en-US" sz="4200" dirty="0" smtClean="0">
                <a:latin typeface="Arial Rounded MT Bold" pitchFamily="34" charset="0"/>
              </a:rPr>
              <a:t> </a:t>
            </a:r>
            <a:r>
              <a:rPr lang="en-US" sz="4200" dirty="0">
                <a:latin typeface="Arial Rounded MT Bold" pitchFamily="34" charset="0"/>
              </a:rPr>
              <a:t>all </a:t>
            </a:r>
            <a:r>
              <a:rPr lang="en-US" sz="4200" dirty="0" smtClean="0">
                <a:latin typeface="Arial Rounded MT Bold" pitchFamily="34" charset="0"/>
              </a:rPr>
              <a:t>the cost of their </a:t>
            </a:r>
            <a:r>
              <a:rPr lang="en-US" sz="4200" dirty="0">
                <a:solidFill>
                  <a:srgbClr val="FF0000"/>
                </a:solidFill>
                <a:latin typeface="Arial Rounded MT Bold" pitchFamily="34" charset="0"/>
              </a:rPr>
              <a:t>CPA’s</a:t>
            </a:r>
            <a:r>
              <a:rPr lang="en-US" sz="4200" dirty="0">
                <a:latin typeface="Arial Rounded MT Bold" pitchFamily="34" charset="0"/>
              </a:rPr>
              <a:t> and  </a:t>
            </a:r>
            <a:r>
              <a:rPr lang="en-US" sz="4200" dirty="0">
                <a:solidFill>
                  <a:srgbClr val="FF0000"/>
                </a:solidFill>
                <a:latin typeface="Arial Rounded MT Bold" pitchFamily="34" charset="0"/>
              </a:rPr>
              <a:t>TAX ATTORNEYS </a:t>
            </a:r>
            <a:r>
              <a:rPr lang="en-US" sz="4200" dirty="0" smtClean="0">
                <a:solidFill>
                  <a:srgbClr val="FF0000"/>
                </a:solidFill>
                <a:latin typeface="Arial Rounded MT Bold" pitchFamily="34" charset="0"/>
              </a:rPr>
              <a:t>PUSHED FORWARD </a:t>
            </a:r>
            <a:r>
              <a:rPr lang="en-US" sz="4200" dirty="0">
                <a:latin typeface="Arial Rounded MT Bold" pitchFamily="34" charset="0"/>
              </a:rPr>
              <a:t>to </a:t>
            </a:r>
            <a:r>
              <a:rPr lang="en-US" sz="4200" dirty="0" smtClean="0">
                <a:latin typeface="Arial Rounded MT Bold" pitchFamily="34" charset="0"/>
              </a:rPr>
              <a:t>the </a:t>
            </a:r>
            <a:r>
              <a:rPr lang="en-US" sz="4200" dirty="0" smtClean="0">
                <a:solidFill>
                  <a:srgbClr val="FF0000"/>
                </a:solidFill>
                <a:latin typeface="Arial Rounded MT Bold" pitchFamily="34" charset="0"/>
              </a:rPr>
              <a:t>Final Retail Buyer</a:t>
            </a:r>
            <a:r>
              <a:rPr lang="en-US" sz="4200" dirty="0">
                <a:latin typeface="Arial Rounded MT Bold" pitchFamily="34" charset="0"/>
              </a:rPr>
              <a:t>. </a:t>
            </a:r>
          </a:p>
          <a:p>
            <a:pPr marL="0" indent="0">
              <a:buNone/>
            </a:pPr>
            <a:r>
              <a:rPr lang="en-US" sz="4200" dirty="0">
                <a:latin typeface="Arial Rounded MT Bold" pitchFamily="34" charset="0"/>
              </a:rPr>
              <a:t> </a:t>
            </a:r>
            <a:r>
              <a:rPr lang="en-US" sz="4200" dirty="0" smtClean="0">
                <a:latin typeface="Arial Rounded MT Bold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en-US" sz="4200" dirty="0" smtClean="0">
                <a:latin typeface="Arial Rounded MT Bold" pitchFamily="34" charset="0"/>
              </a:rPr>
              <a:t>Note: The  Final  Downstream  Buyer  </a:t>
            </a:r>
            <a:r>
              <a:rPr lang="en-US" sz="4200" dirty="0" smtClean="0">
                <a:solidFill>
                  <a:srgbClr val="FF0000"/>
                </a:solidFill>
                <a:latin typeface="Arial Rounded MT Bold" pitchFamily="34" charset="0"/>
              </a:rPr>
              <a:t>TRULY</a:t>
            </a:r>
            <a:r>
              <a:rPr lang="en-US" sz="4200" dirty="0" smtClean="0">
                <a:latin typeface="Arial Rounded MT Bold" pitchFamily="34" charset="0"/>
              </a:rPr>
              <a:t>  pays  everybody’s  taxes!   All upstream sellers got reimbursed for their paid taxes (theirs &amp; their sellers’) when they resold downstream to their buyer.</a:t>
            </a:r>
          </a:p>
          <a:p>
            <a:pPr marL="0" indent="0">
              <a:buNone/>
            </a:pPr>
            <a:endParaRPr lang="en-US" sz="4200" dirty="0"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n-US" sz="4200" dirty="0">
                <a:latin typeface="Arial Rounded MT Bold" pitchFamily="34" charset="0"/>
              </a:rPr>
              <a:t>Why? </a:t>
            </a:r>
            <a:r>
              <a:rPr lang="en-US" sz="4200" dirty="0" smtClean="0">
                <a:latin typeface="Arial Rounded MT Bold" pitchFamily="34" charset="0"/>
              </a:rPr>
              <a:t>Because </a:t>
            </a:r>
            <a:r>
              <a:rPr lang="en-US" sz="4200" dirty="0">
                <a:latin typeface="Arial Rounded MT Bold" pitchFamily="34" charset="0"/>
              </a:rPr>
              <a:t>forensically, a business is a tax pass-thru in</a:t>
            </a:r>
            <a:r>
              <a:rPr lang="en-US" sz="4200" b="1" dirty="0">
                <a:latin typeface="Arial Rounded MT Bold" pitchFamily="34" charset="0"/>
              </a:rPr>
              <a:t> </a:t>
            </a:r>
            <a:r>
              <a:rPr lang="en-US" sz="4200" dirty="0">
                <a:latin typeface="Arial Rounded MT Bold" pitchFamily="34" charset="0"/>
              </a:rPr>
              <a:t>exchange for a good or service which </a:t>
            </a:r>
            <a:r>
              <a:rPr lang="en-US" sz="4200" dirty="0" smtClean="0">
                <a:latin typeface="Arial Rounded MT Bold" pitchFamily="34" charset="0"/>
              </a:rPr>
              <a:t>is provided.  </a:t>
            </a:r>
            <a:r>
              <a:rPr lang="en-US" sz="4200" dirty="0">
                <a:latin typeface="Arial Rounded MT Bold" pitchFamily="34" charset="0"/>
              </a:rPr>
              <a:t>Thus, the </a:t>
            </a:r>
            <a:r>
              <a:rPr lang="en-US" sz="4200" dirty="0">
                <a:solidFill>
                  <a:srgbClr val="FF0000"/>
                </a:solidFill>
                <a:latin typeface="Arial Rounded MT Bold" pitchFamily="34" charset="0"/>
              </a:rPr>
              <a:t>ONLY WAY </a:t>
            </a:r>
            <a:r>
              <a:rPr lang="en-US" sz="4200" dirty="0">
                <a:latin typeface="Arial Rounded MT Bold" pitchFamily="34" charset="0"/>
              </a:rPr>
              <a:t>a pass-thru can truly contribute their working capital to a transaction is by experiencing a loss—but then no Income Tax is owed </a:t>
            </a:r>
            <a:r>
              <a:rPr lang="en-US" sz="4200" dirty="0">
                <a:solidFill>
                  <a:srgbClr val="FF0000"/>
                </a:solidFill>
                <a:latin typeface="Arial Rounded MT Bold" pitchFamily="34" charset="0"/>
              </a:rPr>
              <a:t>BECAUSE</a:t>
            </a:r>
            <a:r>
              <a:rPr lang="en-US" sz="4200" dirty="0">
                <a:latin typeface="Arial Rounded MT Bold" pitchFamily="34" charset="0"/>
              </a:rPr>
              <a:t> there’s no profit.  Thus, any seller can </a:t>
            </a:r>
            <a:r>
              <a:rPr lang="en-US" sz="4200" dirty="0">
                <a:solidFill>
                  <a:srgbClr val="FF0000"/>
                </a:solidFill>
                <a:latin typeface="Arial Rounded MT Bold" pitchFamily="34" charset="0"/>
              </a:rPr>
              <a:t>ONLY PAY </a:t>
            </a:r>
            <a:r>
              <a:rPr lang="en-US" sz="4200" dirty="0" smtClean="0">
                <a:latin typeface="Arial Rounded MT Bold" pitchFamily="34" charset="0"/>
              </a:rPr>
              <a:t>his </a:t>
            </a:r>
            <a:r>
              <a:rPr lang="en-US" sz="4200" dirty="0">
                <a:latin typeface="Arial Rounded MT Bold" pitchFamily="34" charset="0"/>
              </a:rPr>
              <a:t>income/payroll taxes with </a:t>
            </a:r>
            <a:r>
              <a:rPr lang="en-US" sz="4200" dirty="0" smtClean="0">
                <a:latin typeface="Arial Rounded MT Bold" pitchFamily="34" charset="0"/>
              </a:rPr>
              <a:t>his </a:t>
            </a:r>
            <a:r>
              <a:rPr lang="en-US" sz="4200" dirty="0">
                <a:solidFill>
                  <a:srgbClr val="FF0000"/>
                </a:solidFill>
                <a:latin typeface="Arial Rounded MT Bold" pitchFamily="34" charset="0"/>
              </a:rPr>
              <a:t>BUYER’S</a:t>
            </a:r>
            <a:r>
              <a:rPr lang="en-US" sz="4200" dirty="0">
                <a:latin typeface="Arial Rounded MT Bold" pitchFamily="34" charset="0"/>
              </a:rPr>
              <a:t> working  capital (funds) thru price </a:t>
            </a:r>
            <a:r>
              <a:rPr lang="en-US" sz="4200" dirty="0">
                <a:solidFill>
                  <a:srgbClr val="FF0000"/>
                </a:solidFill>
                <a:latin typeface="Arial Rounded MT Bold" pitchFamily="34" charset="0"/>
              </a:rPr>
              <a:t>BECAUSE</a:t>
            </a:r>
            <a:r>
              <a:rPr lang="en-US" sz="4200" dirty="0">
                <a:latin typeface="Arial Rounded MT Bold" pitchFamily="34" charset="0"/>
              </a:rPr>
              <a:t> </a:t>
            </a:r>
            <a:r>
              <a:rPr lang="en-US" sz="4200" dirty="0" smtClean="0">
                <a:latin typeface="Arial Rounded MT Bold" pitchFamily="34" charset="0"/>
              </a:rPr>
              <a:t>profit is being taxed; </a:t>
            </a:r>
            <a:r>
              <a:rPr lang="en-US" sz="4200" dirty="0">
                <a:latin typeface="Arial Rounded MT Bold" pitchFamily="34" charset="0"/>
              </a:rPr>
              <a:t>and </a:t>
            </a:r>
            <a:r>
              <a:rPr lang="en-US" sz="4200" dirty="0" smtClean="0">
                <a:latin typeface="Arial Rounded MT Bold" pitchFamily="34" charset="0"/>
              </a:rPr>
              <a:t>that is why the  </a:t>
            </a:r>
            <a:r>
              <a:rPr lang="en-US" sz="4200" dirty="0">
                <a:latin typeface="Arial Rounded MT Bold" pitchFamily="34" charset="0"/>
              </a:rPr>
              <a:t>income/payroll </a:t>
            </a:r>
            <a:r>
              <a:rPr lang="en-US" sz="4200" dirty="0" smtClean="0">
                <a:latin typeface="Arial Rounded MT Bold" pitchFamily="34" charset="0"/>
              </a:rPr>
              <a:t>taxes become </a:t>
            </a:r>
            <a:r>
              <a:rPr lang="en-US" sz="4200" dirty="0">
                <a:latin typeface="Arial Rounded MT Bold" pitchFamily="34" charset="0"/>
              </a:rPr>
              <a:t>“cost  basis” (cost  altitude) to the next owner downstream. </a:t>
            </a:r>
          </a:p>
          <a:p>
            <a:pPr marL="0" lvl="2" indent="0">
              <a:buNone/>
              <a:tabLst>
                <a:tab pos="0" algn="l"/>
              </a:tabLst>
            </a:pPr>
            <a:endParaRPr lang="en-US" sz="2000" dirty="0">
              <a:latin typeface="Arial Rounded MT Bold" pitchFamily="34" charset="0"/>
            </a:endParaRPr>
          </a:p>
          <a:p>
            <a:pPr marL="0" lvl="2" indent="0">
              <a:buNone/>
              <a:tabLst>
                <a:tab pos="0" algn="l"/>
              </a:tabLst>
            </a:pPr>
            <a:endParaRPr lang="en-US" sz="2000" dirty="0"/>
          </a:p>
          <a:p>
            <a:pPr marL="0" lvl="2" indent="0">
              <a:buNone/>
              <a:tabLst>
                <a:tab pos="0" algn="l"/>
              </a:tabLst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504801"/>
            <a:ext cx="2412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Chart by Dan Borowicz, Realtor, MN</a:t>
            </a:r>
            <a:endParaRPr lang="en-US" sz="1200" dirty="0"/>
          </a:p>
        </p:txBody>
      </p:sp>
      <p:pic>
        <p:nvPicPr>
          <p:cNvPr id="2050" name="Picture 2" descr="C:\Users\Chuck\Pictures\112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6096000"/>
            <a:ext cx="1428750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THE HAMMER SCENARIO – A PER/UNIT ANALYSIS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1800" b="1" dirty="0" smtClean="0"/>
              <a:t> </a:t>
            </a:r>
            <a:r>
              <a:rPr lang="en-US" sz="1600" b="1" i="1" u="sng" dirty="0" smtClean="0"/>
              <a:t>APPLIES TO THE SALE OF ANY SERVICE OR PRODUCT BOUGHT IN FINAL PERSONAL CONSUMPTION</a:t>
            </a:r>
            <a:endParaRPr lang="en-US" sz="1600" i="1" u="sng" dirty="0"/>
          </a:p>
        </p:txBody>
      </p:sp>
      <p:grpSp>
        <p:nvGrpSpPr>
          <p:cNvPr id="3" name="Group 2"/>
          <p:cNvGrpSpPr/>
          <p:nvPr/>
        </p:nvGrpSpPr>
        <p:grpSpPr>
          <a:xfrm>
            <a:off x="143470" y="1122403"/>
            <a:ext cx="8771930" cy="5520897"/>
            <a:chOff x="143470" y="1122403"/>
            <a:chExt cx="8771930" cy="5659397"/>
          </a:xfrm>
        </p:grpSpPr>
        <p:grpSp>
          <p:nvGrpSpPr>
            <p:cNvPr id="282" name="Group 281"/>
            <p:cNvGrpSpPr/>
            <p:nvPr/>
          </p:nvGrpSpPr>
          <p:grpSpPr>
            <a:xfrm>
              <a:off x="143470" y="1122403"/>
              <a:ext cx="8771930" cy="5354597"/>
              <a:chOff x="224135" y="914401"/>
              <a:chExt cx="8771930" cy="5354597"/>
            </a:xfrm>
          </p:grpSpPr>
          <p:cxnSp>
            <p:nvCxnSpPr>
              <p:cNvPr id="277" name="Straight Arrow Connector 276"/>
              <p:cNvCxnSpPr/>
              <p:nvPr/>
            </p:nvCxnSpPr>
            <p:spPr>
              <a:xfrm>
                <a:off x="7962900" y="2259687"/>
                <a:ext cx="190500" cy="123112"/>
              </a:xfrm>
              <a:prstGeom prst="straightConnector1">
                <a:avLst/>
              </a:prstGeom>
              <a:ln w="15875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Rectangle 125"/>
              <p:cNvSpPr/>
              <p:nvPr/>
            </p:nvSpPr>
            <p:spPr>
              <a:xfrm>
                <a:off x="5867400" y="3962400"/>
                <a:ext cx="3810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867400" y="4343400"/>
                <a:ext cx="381000" cy="762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867400" y="3962400"/>
                <a:ext cx="381000" cy="381000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867400" y="5257800"/>
                <a:ext cx="381000" cy="762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5867400" y="5410200"/>
                <a:ext cx="381000" cy="762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5867400" y="5257800"/>
                <a:ext cx="381000" cy="15240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38200" y="5257800"/>
                <a:ext cx="381000" cy="762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38200" y="5410200"/>
                <a:ext cx="381000" cy="762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V="1">
                <a:off x="7167265" y="1468398"/>
                <a:ext cx="0" cy="4648200"/>
              </a:xfrm>
              <a:prstGeom prst="line">
                <a:avLst/>
              </a:prstGeom>
              <a:ln w="107950" cap="rnd" cmpd="tri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2514600" y="4038600"/>
                <a:ext cx="381000" cy="152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514600" y="4419600"/>
                <a:ext cx="381000" cy="762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191000" y="3276600"/>
                <a:ext cx="381000" cy="762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191000" y="2819400"/>
                <a:ext cx="381000" cy="2286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867400" y="1295400"/>
                <a:ext cx="381000" cy="2286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8153400" y="1219200"/>
                <a:ext cx="381000" cy="1143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Arrow Connector 85"/>
              <p:cNvCxnSpPr/>
              <p:nvPr/>
            </p:nvCxnSpPr>
            <p:spPr>
              <a:xfrm>
                <a:off x="1223665" y="5257800"/>
                <a:ext cx="129093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>
                <a:off x="2895600" y="4038600"/>
                <a:ext cx="12954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>
                <a:off x="4572000" y="2819398"/>
                <a:ext cx="129986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838200" y="5715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14600" y="52578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4191000" y="4038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5867400" y="2819400"/>
                <a:ext cx="381000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819090" y="3088911"/>
                <a:ext cx="400110" cy="2092689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1400" b="1" dirty="0" smtClean="0"/>
                  <a:t>RAW MATERIALS SUPPLIER</a:t>
                </a:r>
                <a:endParaRPr lang="en-US" sz="1400" b="1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495490" y="3147835"/>
                <a:ext cx="400110" cy="762068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2"/>
                    </a:solidFill>
                  </a:rPr>
                  <a:t>FACTORY</a:t>
                </a:r>
                <a:endParaRPr lang="en-US" sz="14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4171890" y="1524000"/>
                <a:ext cx="400110" cy="1182118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accent2"/>
                    </a:solidFill>
                  </a:rPr>
                  <a:t>DISTRIBUTORS</a:t>
                </a:r>
                <a:endParaRPr lang="en-US" sz="1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7467600" y="2523662"/>
                <a:ext cx="553998" cy="3724738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800" b="1" dirty="0" smtClean="0"/>
                  <a:t>NO MORE UPSTREAM EMBEDDED INCOME TAX OR PAYROLL TAX IN PURCHASE COST</a:t>
                </a:r>
              </a:p>
              <a:p>
                <a:endParaRPr lang="en-US" sz="800" b="1" dirty="0" smtClean="0"/>
              </a:p>
              <a:p>
                <a:r>
                  <a:rPr lang="en-US" sz="800" b="1" dirty="0" smtClean="0"/>
                  <a:t>                CPA FEES LESS, TAX ATTY FEES MUCH LESS OR ZERO IN OPERATING EXPENSES</a:t>
                </a:r>
                <a:endParaRPr lang="en-US" sz="800" b="1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143000" y="4495800"/>
                <a:ext cx="1160895" cy="400110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en-US" sz="1000" b="1" dirty="0" smtClean="0"/>
                  <a:t>Materials Supplier</a:t>
                </a:r>
              </a:p>
              <a:p>
                <a:r>
                  <a:rPr lang="en-US" sz="1000" b="1" dirty="0" smtClean="0"/>
                  <a:t>Sales Price</a:t>
                </a:r>
                <a:endParaRPr lang="en-US" sz="1000" b="1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1371600" y="4953000"/>
                <a:ext cx="1053494" cy="369332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en-US" b="1" dirty="0" smtClean="0"/>
                  <a:t>$            $</a:t>
                </a:r>
                <a:endParaRPr lang="en-US" b="1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048000" y="3745468"/>
                <a:ext cx="1053494" cy="369332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en-US" b="1" dirty="0" smtClean="0"/>
                  <a:t>$            $</a:t>
                </a:r>
                <a:endParaRPr lang="en-US" b="1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4724400" y="2526268"/>
                <a:ext cx="1053494" cy="369332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r>
                  <a:rPr lang="en-US" b="1" dirty="0" smtClean="0"/>
                  <a:t>$            $</a:t>
                </a:r>
                <a:endParaRPr lang="en-US" b="1" dirty="0"/>
              </a:p>
            </p:txBody>
          </p:sp>
          <p:sp>
            <p:nvSpPr>
              <p:cNvPr id="114" name="Left Brace 113"/>
              <p:cNvSpPr/>
              <p:nvPr/>
            </p:nvSpPr>
            <p:spPr>
              <a:xfrm>
                <a:off x="609600" y="5257800"/>
                <a:ext cx="152400" cy="152400"/>
              </a:xfrm>
              <a:prstGeom prst="leftBrac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24135" y="4895910"/>
                <a:ext cx="461665" cy="7614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/>
                    </a:solidFill>
                  </a:rPr>
                  <a:t>Profit</a:t>
                </a:r>
                <a:endParaRPr lang="en-US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900535" y="3943879"/>
                <a:ext cx="461665" cy="6281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/>
                    </a:solidFill>
                  </a:rPr>
                  <a:t>Profit</a:t>
                </a:r>
                <a:endParaRPr lang="en-US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3505200" y="2743200"/>
                <a:ext cx="461665" cy="6281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/>
                    </a:solidFill>
                  </a:rPr>
                  <a:t>Profit</a:t>
                </a:r>
                <a:endParaRPr lang="en-US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181600" y="1219200"/>
                <a:ext cx="461665" cy="6281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/>
                    </a:solidFill>
                  </a:rPr>
                  <a:t>Profit</a:t>
                </a:r>
                <a:endParaRPr lang="en-US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20" name="Left Brace 119"/>
              <p:cNvSpPr/>
              <p:nvPr/>
            </p:nvSpPr>
            <p:spPr>
              <a:xfrm>
                <a:off x="2286000" y="4038600"/>
                <a:ext cx="152400" cy="381000"/>
              </a:xfrm>
              <a:prstGeom prst="leftBrac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Left Brace 120"/>
              <p:cNvSpPr/>
              <p:nvPr/>
            </p:nvSpPr>
            <p:spPr>
              <a:xfrm>
                <a:off x="3886200" y="2819400"/>
                <a:ext cx="198119" cy="457200"/>
              </a:xfrm>
              <a:prstGeom prst="leftBrac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Left Brace 121"/>
              <p:cNvSpPr/>
              <p:nvPr/>
            </p:nvSpPr>
            <p:spPr>
              <a:xfrm>
                <a:off x="5562600" y="1295400"/>
                <a:ext cx="304800" cy="457200"/>
              </a:xfrm>
              <a:prstGeom prst="leftBrac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38200" y="5410200"/>
                <a:ext cx="381000" cy="7620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514600" y="4419600"/>
                <a:ext cx="381000" cy="17526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191000" y="3276600"/>
                <a:ext cx="381000" cy="28956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867400" y="3276600"/>
                <a:ext cx="381000" cy="762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867400" y="2819400"/>
                <a:ext cx="381000" cy="2286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867400" y="2819400"/>
                <a:ext cx="381000" cy="457200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 rot="10800000" flipV="1">
                <a:off x="6400800" y="914401"/>
                <a:ext cx="1524000" cy="38100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b="1" dirty="0" smtClean="0"/>
                  <a:t>Ace Hardware</a:t>
                </a:r>
                <a:endParaRPr lang="en-US" b="1" dirty="0"/>
              </a:p>
            </p:txBody>
          </p:sp>
          <p:cxnSp>
            <p:nvCxnSpPr>
              <p:cNvPr id="134" name="Straight Arrow Connector 133"/>
              <p:cNvCxnSpPr/>
              <p:nvPr/>
            </p:nvCxnSpPr>
            <p:spPr>
              <a:xfrm flipH="1">
                <a:off x="6248400" y="1219200"/>
                <a:ext cx="228600" cy="254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TextBox 134"/>
              <p:cNvSpPr txBox="1"/>
              <p:nvPr/>
            </p:nvSpPr>
            <p:spPr>
              <a:xfrm rot="10800000" flipV="1">
                <a:off x="6553200" y="1143001"/>
                <a:ext cx="1295400" cy="25391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1050" b="1" dirty="0" smtClean="0"/>
                  <a:t>Sales Price to Buyer</a:t>
                </a:r>
                <a:endParaRPr lang="en-US" sz="1050" b="1" dirty="0"/>
              </a:p>
            </p:txBody>
          </p:sp>
          <p:cxnSp>
            <p:nvCxnSpPr>
              <p:cNvPr id="138" name="Straight Arrow Connector 137"/>
              <p:cNvCxnSpPr/>
              <p:nvPr/>
            </p:nvCxnSpPr>
            <p:spPr>
              <a:xfrm>
                <a:off x="7848600" y="1219200"/>
                <a:ext cx="2286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/>
              <p:cNvSpPr txBox="1">
                <a:spLocks noChangeAspect="1"/>
              </p:cNvSpPr>
              <p:nvPr/>
            </p:nvSpPr>
            <p:spPr>
              <a:xfrm>
                <a:off x="8153400" y="1371598"/>
                <a:ext cx="369332" cy="83648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FF00"/>
                    </a:solidFill>
                  </a:rPr>
                  <a:t>FairTax</a:t>
                </a:r>
                <a:endParaRPr lang="en-US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1" name="Right Brace 140"/>
              <p:cNvSpPr/>
              <p:nvPr/>
            </p:nvSpPr>
            <p:spPr>
              <a:xfrm>
                <a:off x="6248400" y="2819400"/>
                <a:ext cx="228600" cy="33528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ight Brace 141"/>
              <p:cNvSpPr/>
              <p:nvPr/>
            </p:nvSpPr>
            <p:spPr>
              <a:xfrm>
                <a:off x="6477000" y="1295400"/>
                <a:ext cx="304800" cy="4876800"/>
              </a:xfrm>
              <a:prstGeom prst="rightBrace">
                <a:avLst>
                  <a:gd name="adj1" fmla="val 8333"/>
                  <a:gd name="adj2" fmla="val 5020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6324600" y="3581400"/>
                <a:ext cx="400110" cy="154375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1400" b="1" dirty="0" smtClean="0"/>
                  <a:t>Purchase Costs</a:t>
                </a:r>
                <a:endParaRPr lang="en-US" sz="1400" b="1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6686490" y="2514600"/>
                <a:ext cx="400110" cy="2759025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1400" b="1" dirty="0" smtClean="0"/>
                  <a:t>Hardware Store Sales Price to Buyer</a:t>
                </a:r>
                <a:endParaRPr lang="en-US" sz="1400" b="1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4171890" y="4095041"/>
                <a:ext cx="400110" cy="154375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1400" b="1" dirty="0" smtClean="0"/>
                  <a:t>Purchase Costs</a:t>
                </a:r>
                <a:endParaRPr lang="en-US" sz="1400" b="1" dirty="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2514600" y="4628441"/>
                <a:ext cx="338554" cy="154375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1000" b="1" dirty="0" smtClean="0"/>
                  <a:t>Purchase Costs</a:t>
                </a:r>
                <a:endParaRPr lang="en-US" sz="1000" b="1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2438400" y="4552241"/>
                <a:ext cx="492443" cy="70555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Operating Expenses</a:t>
                </a:r>
                <a:endParaRPr lang="en-US" sz="1000" b="1" dirty="0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833735" y="5638800"/>
                <a:ext cx="461665" cy="609600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en-US" sz="900" b="1" dirty="0" smtClean="0"/>
                  <a:t>Purchase</a:t>
                </a:r>
              </a:p>
              <a:p>
                <a:pPr algn="ctr"/>
                <a:r>
                  <a:rPr lang="en-US" sz="900" b="1" dirty="0" smtClean="0"/>
                  <a:t> Costs</a:t>
                </a:r>
                <a:endParaRPr lang="en-US" sz="900" b="1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4114800" y="3352800"/>
                <a:ext cx="492443" cy="70555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Operating Expenses</a:t>
                </a:r>
                <a:endParaRPr lang="en-US" sz="1000" b="1" dirty="0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1412557" y="5715000"/>
                <a:ext cx="1102043" cy="553998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1000" b="1" dirty="0" smtClean="0"/>
                  <a:t>Operating Expenses,</a:t>
                </a:r>
              </a:p>
              <a:p>
                <a:r>
                  <a:rPr lang="en-US" sz="1000" b="1" dirty="0" smtClean="0"/>
                  <a:t>CPA’s/TAX TTY’s</a:t>
                </a:r>
                <a:endParaRPr lang="en-US" sz="1000" b="1" dirty="0"/>
              </a:p>
            </p:txBody>
          </p:sp>
          <p:cxnSp>
            <p:nvCxnSpPr>
              <p:cNvPr id="157" name="Straight Arrow Connector 156"/>
              <p:cNvCxnSpPr/>
              <p:nvPr/>
            </p:nvCxnSpPr>
            <p:spPr>
              <a:xfrm flipH="1" flipV="1">
                <a:off x="1219200" y="5638801"/>
                <a:ext cx="228600" cy="15239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TextBox 165"/>
              <p:cNvSpPr txBox="1"/>
              <p:nvPr/>
            </p:nvSpPr>
            <p:spPr>
              <a:xfrm>
                <a:off x="1336357" y="5334000"/>
                <a:ext cx="797243" cy="40011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Income Tax</a:t>
                </a:r>
              </a:p>
              <a:p>
                <a:pPr algn="ctr"/>
                <a:r>
                  <a:rPr lang="en-US" sz="1000" b="1" dirty="0" smtClean="0"/>
                  <a:t>Payroll Tax</a:t>
                </a:r>
                <a:endParaRPr lang="en-US" sz="1000" b="1" dirty="0"/>
              </a:p>
            </p:txBody>
          </p:sp>
          <p:cxnSp>
            <p:nvCxnSpPr>
              <p:cNvPr id="167" name="Straight Arrow Connector 166"/>
              <p:cNvCxnSpPr/>
              <p:nvPr/>
            </p:nvCxnSpPr>
            <p:spPr>
              <a:xfrm flipH="1" flipV="1">
                <a:off x="1219200" y="5430798"/>
                <a:ext cx="228600" cy="15239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/>
              <p:cNvCxnSpPr/>
              <p:nvPr/>
            </p:nvCxnSpPr>
            <p:spPr>
              <a:xfrm flipH="1" flipV="1">
                <a:off x="1219200" y="5287089"/>
                <a:ext cx="228600" cy="15239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 flipH="1" flipV="1">
                <a:off x="4572000" y="3601998"/>
                <a:ext cx="228600" cy="1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 flipH="1">
                <a:off x="4572000" y="3848219"/>
                <a:ext cx="228600" cy="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/>
              <p:cNvSpPr txBox="1"/>
              <p:nvPr/>
            </p:nvSpPr>
            <p:spPr>
              <a:xfrm>
                <a:off x="1371600" y="3409890"/>
                <a:ext cx="1160895" cy="40011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1000" b="1" dirty="0" smtClean="0"/>
                  <a:t>Factory Sales Price to Distributor</a:t>
                </a:r>
                <a:endParaRPr lang="en-US" sz="1000" b="1" dirty="0"/>
              </a:p>
            </p:txBody>
          </p:sp>
          <p:cxnSp>
            <p:nvCxnSpPr>
              <p:cNvPr id="173" name="Straight Arrow Connector 172"/>
              <p:cNvCxnSpPr/>
              <p:nvPr/>
            </p:nvCxnSpPr>
            <p:spPr>
              <a:xfrm>
                <a:off x="2286000" y="3657602"/>
                <a:ext cx="304800" cy="38099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TextBox 174"/>
              <p:cNvSpPr txBox="1"/>
              <p:nvPr/>
            </p:nvSpPr>
            <p:spPr>
              <a:xfrm>
                <a:off x="3106305" y="2190690"/>
                <a:ext cx="1160895" cy="40011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1000" b="1" dirty="0" smtClean="0"/>
                  <a:t>Distributor’s Sales Price to ACE</a:t>
                </a:r>
                <a:endParaRPr lang="en-US" sz="1000" b="1" dirty="0"/>
              </a:p>
            </p:txBody>
          </p:sp>
          <p:cxnSp>
            <p:nvCxnSpPr>
              <p:cNvPr id="176" name="Straight Arrow Connector 175"/>
              <p:cNvCxnSpPr/>
              <p:nvPr/>
            </p:nvCxnSpPr>
            <p:spPr>
              <a:xfrm>
                <a:off x="3962400" y="2438400"/>
                <a:ext cx="304800" cy="38099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/>
              <p:nvPr/>
            </p:nvCxnSpPr>
            <p:spPr>
              <a:xfrm flipH="1">
                <a:off x="1143000" y="4876800"/>
                <a:ext cx="152400" cy="38100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Box 178"/>
              <p:cNvSpPr txBox="1"/>
              <p:nvPr/>
            </p:nvSpPr>
            <p:spPr>
              <a:xfrm>
                <a:off x="3012757" y="4191000"/>
                <a:ext cx="1025843" cy="430887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Income Tax</a:t>
                </a:r>
              </a:p>
              <a:p>
                <a:pPr algn="ctr"/>
                <a:r>
                  <a:rPr lang="en-US" sz="1100" b="1" dirty="0" smtClean="0"/>
                  <a:t>Payroll Tax</a:t>
                </a:r>
                <a:endParaRPr lang="en-US" sz="1100" b="1" dirty="0"/>
              </a:p>
            </p:txBody>
          </p:sp>
          <p:cxnSp>
            <p:nvCxnSpPr>
              <p:cNvPr id="182" name="Straight Arrow Connector 181"/>
              <p:cNvCxnSpPr/>
              <p:nvPr/>
            </p:nvCxnSpPr>
            <p:spPr>
              <a:xfrm flipH="1" flipV="1">
                <a:off x="2895600" y="4448146"/>
                <a:ext cx="269556" cy="47654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/>
              <p:nvPr/>
            </p:nvCxnSpPr>
            <p:spPr>
              <a:xfrm flipH="1" flipV="1">
                <a:off x="2895600" y="4114800"/>
                <a:ext cx="228600" cy="152399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>
                <a:endCxn id="92" idx="1"/>
              </p:cNvCxnSpPr>
              <p:nvPr/>
            </p:nvCxnSpPr>
            <p:spPr>
              <a:xfrm flipV="1">
                <a:off x="4038600" y="3048000"/>
                <a:ext cx="152400" cy="38100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TextBox 189"/>
              <p:cNvSpPr txBox="1"/>
              <p:nvPr/>
            </p:nvSpPr>
            <p:spPr>
              <a:xfrm>
                <a:off x="3200400" y="3352800"/>
                <a:ext cx="1025843" cy="430887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Income Tax</a:t>
                </a:r>
              </a:p>
              <a:p>
                <a:pPr algn="ctr"/>
                <a:r>
                  <a:rPr lang="en-US" sz="1100" b="1" dirty="0" smtClean="0"/>
                  <a:t>Payroll Tax</a:t>
                </a:r>
                <a:endParaRPr lang="en-US" sz="1100" b="1" dirty="0"/>
              </a:p>
            </p:txBody>
          </p:sp>
          <p:cxnSp>
            <p:nvCxnSpPr>
              <p:cNvPr id="195" name="Straight Arrow Connector 194"/>
              <p:cNvCxnSpPr/>
              <p:nvPr/>
            </p:nvCxnSpPr>
            <p:spPr>
              <a:xfrm flipV="1">
                <a:off x="4038600" y="3276600"/>
                <a:ext cx="152400" cy="38100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96"/>
              <p:cNvSpPr txBox="1"/>
              <p:nvPr/>
            </p:nvSpPr>
            <p:spPr>
              <a:xfrm>
                <a:off x="4724400" y="2877979"/>
                <a:ext cx="1066800" cy="24622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Dist Income Tax</a:t>
                </a: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4724400" y="3200400"/>
                <a:ext cx="1066800" cy="24622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Dist Payroll Tax</a:t>
                </a:r>
              </a:p>
            </p:txBody>
          </p:sp>
          <p:cxnSp>
            <p:nvCxnSpPr>
              <p:cNvPr id="200" name="Straight Arrow Connector 199"/>
              <p:cNvCxnSpPr/>
              <p:nvPr/>
            </p:nvCxnSpPr>
            <p:spPr>
              <a:xfrm>
                <a:off x="5715000" y="3352800"/>
                <a:ext cx="1524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Arrow Connector 200"/>
              <p:cNvCxnSpPr/>
              <p:nvPr/>
            </p:nvCxnSpPr>
            <p:spPr>
              <a:xfrm>
                <a:off x="5715000" y="2971800"/>
                <a:ext cx="1524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Rectangle 201"/>
              <p:cNvSpPr/>
              <p:nvPr/>
            </p:nvSpPr>
            <p:spPr>
              <a:xfrm>
                <a:off x="4800600" y="3733800"/>
                <a:ext cx="782587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TAX ATTY’s</a:t>
                </a:r>
                <a:endParaRPr lang="en-US" sz="1000" b="1" dirty="0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800600" y="3479884"/>
                <a:ext cx="498855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CPA’s</a:t>
                </a:r>
              </a:p>
            </p:txBody>
          </p:sp>
          <p:cxnSp>
            <p:nvCxnSpPr>
              <p:cNvPr id="204" name="Straight Arrow Connector 203"/>
              <p:cNvCxnSpPr/>
              <p:nvPr/>
            </p:nvCxnSpPr>
            <p:spPr>
              <a:xfrm flipH="1" flipV="1">
                <a:off x="2895600" y="4744998"/>
                <a:ext cx="228600" cy="1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Arrow Connector 204"/>
              <p:cNvCxnSpPr/>
              <p:nvPr/>
            </p:nvCxnSpPr>
            <p:spPr>
              <a:xfrm flipH="1">
                <a:off x="2895600" y="5049798"/>
                <a:ext cx="228600" cy="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Rectangle 205"/>
              <p:cNvSpPr/>
              <p:nvPr/>
            </p:nvSpPr>
            <p:spPr>
              <a:xfrm>
                <a:off x="3124200" y="4935379"/>
                <a:ext cx="782587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TAX ATTY’s</a:t>
                </a:r>
                <a:endParaRPr lang="en-US" sz="1000" b="1" dirty="0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3124200" y="4622884"/>
                <a:ext cx="498855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CPA’s</a:t>
                </a: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4572000" y="3886200"/>
                <a:ext cx="1219200" cy="24622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Factory Income Tax</a:t>
                </a: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4572000" y="4249579"/>
                <a:ext cx="1219200" cy="24622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Factory Payroll Tax</a:t>
                </a:r>
              </a:p>
            </p:txBody>
          </p:sp>
          <p:cxnSp>
            <p:nvCxnSpPr>
              <p:cNvPr id="212" name="Straight Arrow Connector 211"/>
              <p:cNvCxnSpPr/>
              <p:nvPr/>
            </p:nvCxnSpPr>
            <p:spPr>
              <a:xfrm>
                <a:off x="5715000" y="4381620"/>
                <a:ext cx="1524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Arrow Connector 212"/>
              <p:cNvCxnSpPr/>
              <p:nvPr/>
            </p:nvCxnSpPr>
            <p:spPr>
              <a:xfrm>
                <a:off x="5715000" y="4000620"/>
                <a:ext cx="1524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TextBox 215"/>
              <p:cNvSpPr txBox="1"/>
              <p:nvPr/>
            </p:nvSpPr>
            <p:spPr>
              <a:xfrm>
                <a:off x="4419600" y="5163979"/>
                <a:ext cx="1447800" cy="24622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Materials Income Tax</a:t>
                </a:r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4495800" y="5544979"/>
                <a:ext cx="1371600" cy="246221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Materials Payroll Tax</a:t>
                </a:r>
              </a:p>
            </p:txBody>
          </p:sp>
          <p:cxnSp>
            <p:nvCxnSpPr>
              <p:cNvPr id="218" name="Straight Arrow Connector 217"/>
              <p:cNvCxnSpPr/>
              <p:nvPr/>
            </p:nvCxnSpPr>
            <p:spPr>
              <a:xfrm>
                <a:off x="5715000" y="5656421"/>
                <a:ext cx="1524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Arrow Connector 218"/>
              <p:cNvCxnSpPr/>
              <p:nvPr/>
            </p:nvCxnSpPr>
            <p:spPr>
              <a:xfrm>
                <a:off x="5715000" y="5275421"/>
                <a:ext cx="1524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TextBox 220"/>
              <p:cNvSpPr txBox="1"/>
              <p:nvPr/>
            </p:nvSpPr>
            <p:spPr>
              <a:xfrm>
                <a:off x="5791200" y="1981200"/>
                <a:ext cx="492443" cy="70555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Operating Expenses</a:t>
                </a:r>
                <a:endParaRPr lang="en-US" sz="1000" b="1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867400" y="1752600"/>
                <a:ext cx="381000" cy="762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8153400" y="3124200"/>
                <a:ext cx="381000" cy="30480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3" name="Straight Connector 232"/>
              <p:cNvCxnSpPr>
                <a:stCxn id="231" idx="1"/>
                <a:endCxn id="231" idx="3"/>
              </p:cNvCxnSpPr>
              <p:nvPr/>
            </p:nvCxnSpPr>
            <p:spPr>
              <a:xfrm>
                <a:off x="8153400" y="46482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>
                <a:off x="8153400" y="31242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" name="TextBox 234"/>
              <p:cNvSpPr txBox="1"/>
              <p:nvPr/>
            </p:nvSpPr>
            <p:spPr>
              <a:xfrm>
                <a:off x="8056602" y="3200401"/>
                <a:ext cx="553998" cy="1066800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Operating Expenses</a:t>
                </a:r>
                <a:endParaRPr lang="en-US" sz="1200" b="1" dirty="0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8153400" y="4343400"/>
                <a:ext cx="400110" cy="154375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1400" b="1" dirty="0" smtClean="0"/>
                  <a:t>Purchase Costs</a:t>
                </a:r>
                <a:endParaRPr lang="en-US" sz="1400" b="1" dirty="0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8153400" y="1219200"/>
                <a:ext cx="381000" cy="1905000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7" name="Straight Arrow Connector 246"/>
              <p:cNvCxnSpPr/>
              <p:nvPr/>
            </p:nvCxnSpPr>
            <p:spPr>
              <a:xfrm flipV="1">
                <a:off x="5638800" y="1447800"/>
                <a:ext cx="228600" cy="45720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8" name="TextBox 247"/>
              <p:cNvSpPr txBox="1"/>
              <p:nvPr/>
            </p:nvSpPr>
            <p:spPr>
              <a:xfrm>
                <a:off x="4495800" y="1828800"/>
                <a:ext cx="1295400" cy="430887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ACE Income Tax</a:t>
                </a:r>
              </a:p>
              <a:p>
                <a:pPr algn="ctr"/>
                <a:r>
                  <a:rPr lang="en-US" sz="1100" b="1" dirty="0" smtClean="0"/>
                  <a:t>ACE Payroll Tax</a:t>
                </a:r>
                <a:endParaRPr lang="en-US" sz="1100" b="1" dirty="0"/>
              </a:p>
            </p:txBody>
          </p:sp>
          <p:cxnSp>
            <p:nvCxnSpPr>
              <p:cNvPr id="249" name="Straight Arrow Connector 248"/>
              <p:cNvCxnSpPr/>
              <p:nvPr/>
            </p:nvCxnSpPr>
            <p:spPr>
              <a:xfrm flipV="1">
                <a:off x="5638800" y="1828800"/>
                <a:ext cx="228600" cy="30480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5867400" y="1752600"/>
                <a:ext cx="381000" cy="44196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5867400" y="1295400"/>
                <a:ext cx="381000" cy="4572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91000" y="2819400"/>
                <a:ext cx="381000" cy="4572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514600" y="4038600"/>
                <a:ext cx="381000" cy="3810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838200" y="5257800"/>
                <a:ext cx="381000" cy="152400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ight Brace 253"/>
              <p:cNvSpPr/>
              <p:nvPr/>
            </p:nvSpPr>
            <p:spPr>
              <a:xfrm>
                <a:off x="8534400" y="1219200"/>
                <a:ext cx="152400" cy="1905000"/>
              </a:xfrm>
              <a:prstGeom prst="rightBrace">
                <a:avLst>
                  <a:gd name="adj1" fmla="val 8333"/>
                  <a:gd name="adj2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315200" y="1334869"/>
                <a:ext cx="762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u="sng" dirty="0" smtClean="0"/>
                  <a:t>THE</a:t>
                </a:r>
              </a:p>
              <a:p>
                <a:pPr algn="ctr"/>
                <a:r>
                  <a:rPr lang="en-US" sz="1200" b="1" u="sng" dirty="0" smtClean="0"/>
                  <a:t>FAIRTAX</a:t>
                </a:r>
              </a:p>
              <a:p>
                <a:pPr algn="ctr"/>
                <a:r>
                  <a:rPr lang="en-US" sz="1200" b="1" u="sng" dirty="0" smtClean="0"/>
                  <a:t>WORLD</a:t>
                </a:r>
                <a:endParaRPr lang="en-US" sz="1200" b="1" u="sng" dirty="0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5292345" y="2209800"/>
                <a:ext cx="498855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 smtClean="0"/>
                  <a:t>CPA’s</a:t>
                </a: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5008613" y="2362200"/>
                <a:ext cx="782587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TAX ATTY’s</a:t>
                </a:r>
                <a:endParaRPr lang="en-US" sz="1000" b="1" dirty="0"/>
              </a:p>
            </p:txBody>
          </p:sp>
          <p:cxnSp>
            <p:nvCxnSpPr>
              <p:cNvPr id="265" name="Straight Arrow Connector 264"/>
              <p:cNvCxnSpPr/>
              <p:nvPr/>
            </p:nvCxnSpPr>
            <p:spPr>
              <a:xfrm>
                <a:off x="5715000" y="2362200"/>
                <a:ext cx="1524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Arrow Connector 265"/>
              <p:cNvCxnSpPr/>
              <p:nvPr/>
            </p:nvCxnSpPr>
            <p:spPr>
              <a:xfrm>
                <a:off x="5715000" y="2514600"/>
                <a:ext cx="152400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flipV="1">
                <a:off x="7696200" y="2590800"/>
                <a:ext cx="0" cy="3581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Arrow Connector 269"/>
              <p:cNvCxnSpPr/>
              <p:nvPr/>
            </p:nvCxnSpPr>
            <p:spPr>
              <a:xfrm>
                <a:off x="7696200" y="5943600"/>
                <a:ext cx="4572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flipV="1">
                <a:off x="7929265" y="2611398"/>
                <a:ext cx="0" cy="322099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Arrow Connector 273"/>
              <p:cNvCxnSpPr/>
              <p:nvPr/>
            </p:nvCxnSpPr>
            <p:spPr>
              <a:xfrm>
                <a:off x="7924800" y="3886200"/>
                <a:ext cx="2286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6" name="TextBox 275"/>
              <p:cNvSpPr txBox="1"/>
              <p:nvPr/>
            </p:nvSpPr>
            <p:spPr>
              <a:xfrm>
                <a:off x="7167265" y="1925598"/>
                <a:ext cx="8643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rgbClr val="00B050"/>
                    </a:solidFill>
                  </a:rPr>
                  <a:t>EXPORT PRICE/</a:t>
                </a:r>
              </a:p>
              <a:p>
                <a:r>
                  <a:rPr lang="en-US" sz="800" b="1" dirty="0" smtClean="0">
                    <a:solidFill>
                      <a:srgbClr val="00B050"/>
                    </a:solidFill>
                  </a:rPr>
                  <a:t>BUSINESS-TO-</a:t>
                </a:r>
              </a:p>
              <a:p>
                <a:r>
                  <a:rPr lang="en-US" sz="800" b="1" dirty="0" smtClean="0">
                    <a:solidFill>
                      <a:srgbClr val="00B050"/>
                    </a:solidFill>
                  </a:rPr>
                  <a:t>BUSINESS PRICE</a:t>
                </a:r>
                <a:endParaRPr lang="en-US" sz="8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8560713" y="3124200"/>
                <a:ext cx="430887" cy="3043462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800" b="1" dirty="0" smtClean="0"/>
                  <a:t>With the 22% removed and the FairTax added in, the final retail price </a:t>
                </a:r>
              </a:p>
              <a:p>
                <a:r>
                  <a:rPr lang="en-US" sz="800" b="1" dirty="0" smtClean="0"/>
                  <a:t>is essentially the same, but Exports are 22% Less Expensive! </a:t>
                </a:r>
                <a:endParaRPr lang="en-US" sz="800" b="1" dirty="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8534400" y="1886479"/>
                <a:ext cx="461665" cy="6281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vert270"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/>
                    </a:solidFill>
                  </a:rPr>
                  <a:t>Profit</a:t>
                </a:r>
                <a:endParaRPr lang="en-US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57200" y="1438870"/>
                <a:ext cx="251460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u="sng" dirty="0" smtClean="0"/>
                  <a:t>THE</a:t>
                </a:r>
              </a:p>
              <a:p>
                <a:pPr algn="ctr"/>
                <a:r>
                  <a:rPr lang="en-US" b="1" u="sng" dirty="0" smtClean="0"/>
                  <a:t>INCOME TAX</a:t>
                </a:r>
              </a:p>
              <a:p>
                <a:pPr algn="ctr"/>
                <a:r>
                  <a:rPr lang="en-US" b="1" u="sng" dirty="0" smtClean="0"/>
                  <a:t>WORLD</a:t>
                </a:r>
                <a:endParaRPr lang="en-US" dirty="0"/>
              </a:p>
            </p:txBody>
          </p:sp>
        </p:grpSp>
        <p:sp>
          <p:nvSpPr>
            <p:cNvPr id="287" name="Rectangle 286"/>
            <p:cNvSpPr/>
            <p:nvPr/>
          </p:nvSpPr>
          <p:spPr>
            <a:xfrm>
              <a:off x="228600" y="1143000"/>
              <a:ext cx="8686800" cy="541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81000" y="6504801"/>
              <a:ext cx="2412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Chart by Dan Borowicz, Realtor, MN</a:t>
              </a:r>
              <a:endParaRPr lang="en-US" sz="1200" dirty="0"/>
            </a:p>
          </p:txBody>
        </p:sp>
        <p:pic>
          <p:nvPicPr>
            <p:cNvPr id="136" name="Picture 2" descr="C:\Users\Chuck\Pictures\11231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0050" y="1323975"/>
              <a:ext cx="1428750" cy="4286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270</Words>
  <Application>Microsoft Office PowerPoint</Application>
  <PresentationFormat>On-screen Show (4:3)</PresentationFormat>
  <Paragraphs>78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HAMMER SCENARIO</vt:lpstr>
      <vt:lpstr> THE HAMMER SCENARIO – A PER/UNIT ANALYSIS  APPLIES TO THE SALE OF ANY SERVICE OR PRODUCT BOUGHT IN FINAL PERSONAL CONSUMPTION</vt:lpstr>
      <vt:lpstr>THE HAMMER SCENARIO – A PER/UNIT ANALYSIS  APPLIES TO THE SALE OF ANY SERVICE OR PRODUCT BOUGHT IN FINAL PERSONAL CONSUMPTION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</dc:creator>
  <cp:lastModifiedBy>Chuck</cp:lastModifiedBy>
  <cp:revision>40</cp:revision>
  <dcterms:created xsi:type="dcterms:W3CDTF">2012-11-20T18:12:32Z</dcterms:created>
  <dcterms:modified xsi:type="dcterms:W3CDTF">2015-09-01T17:34:43Z</dcterms:modified>
</cp:coreProperties>
</file>